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537" r:id="rId2"/>
    <p:sldId id="538" r:id="rId3"/>
    <p:sldId id="543" r:id="rId4"/>
    <p:sldId id="435" r:id="rId5"/>
    <p:sldId id="456" r:id="rId6"/>
    <p:sldId id="455" r:id="rId7"/>
    <p:sldId id="459" r:id="rId8"/>
    <p:sldId id="534" r:id="rId9"/>
    <p:sldId id="544" r:id="rId10"/>
    <p:sldId id="460" r:id="rId11"/>
    <p:sldId id="545" r:id="rId12"/>
    <p:sldId id="501" r:id="rId13"/>
    <p:sldId id="503" r:id="rId14"/>
    <p:sldId id="437" r:id="rId15"/>
    <p:sldId id="446" r:id="rId16"/>
    <p:sldId id="511" r:id="rId17"/>
    <p:sldId id="539" r:id="rId18"/>
    <p:sldId id="447" r:id="rId19"/>
    <p:sldId id="439" r:id="rId20"/>
    <p:sldId id="541" r:id="rId21"/>
    <p:sldId id="546" r:id="rId22"/>
    <p:sldId id="504" r:id="rId23"/>
    <p:sldId id="528" r:id="rId24"/>
    <p:sldId id="440" r:id="rId25"/>
    <p:sldId id="530" r:id="rId26"/>
    <p:sldId id="448" r:id="rId27"/>
    <p:sldId id="443" r:id="rId28"/>
    <p:sldId id="449" r:id="rId29"/>
    <p:sldId id="450" r:id="rId30"/>
    <p:sldId id="529" r:id="rId31"/>
    <p:sldId id="509" r:id="rId32"/>
    <p:sldId id="520" r:id="rId33"/>
    <p:sldId id="505" r:id="rId34"/>
    <p:sldId id="508" r:id="rId35"/>
    <p:sldId id="516" r:id="rId36"/>
    <p:sldId id="518" r:id="rId37"/>
    <p:sldId id="525" r:id="rId38"/>
    <p:sldId id="512" r:id="rId39"/>
    <p:sldId id="513" r:id="rId40"/>
    <p:sldId id="515" r:id="rId41"/>
    <p:sldId id="500" r:id="rId4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66"/>
    <p:restoredTop sz="94694"/>
  </p:normalViewPr>
  <p:slideViewPr>
    <p:cSldViewPr snapToGrid="0">
      <p:cViewPr varScale="1">
        <p:scale>
          <a:sx n="113" d="100"/>
          <a:sy n="113" d="100"/>
        </p:scale>
        <p:origin x="192"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11.10.24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70C0"/>
                </a:solidFill>
                <a:latin typeface="Arial" panose="020B0604020202020204" pitchFamily="34" charset="0"/>
              </a:rPr>
              <a:t>.</a:t>
            </a:r>
            <a:endParaRPr lang="en-GB" b="0" i="0" dirty="0">
              <a:solidFill>
                <a:srgbClr val="0070C0"/>
              </a:solidFill>
              <a:effectLst/>
              <a:latin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8</a:t>
            </a:fld>
            <a:endParaRPr lang="en-CH"/>
          </a:p>
        </p:txBody>
      </p:sp>
    </p:spTree>
    <p:extLst>
      <p:ext uri="{BB962C8B-B14F-4D97-AF65-F5344CB8AC3E}">
        <p14:creationId xmlns:p14="http://schemas.microsoft.com/office/powerpoint/2010/main" val="10748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23</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27</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43096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41</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11.10.24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11.10.24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0.png"/><Relationship Id="rId18" Type="http://schemas.openxmlformats.org/officeDocument/2006/relationships/image" Target="../media/image39.png"/><Relationship Id="rId3" Type="http://schemas.openxmlformats.org/officeDocument/2006/relationships/image" Target="../media/image50.png"/><Relationship Id="rId21" Type="http://schemas.openxmlformats.org/officeDocument/2006/relationships/image" Target="../media/image46.png"/><Relationship Id="rId7" Type="http://schemas.openxmlformats.org/officeDocument/2006/relationships/image" Target="../media/image3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32.png"/><Relationship Id="rId16" Type="http://schemas.openxmlformats.org/officeDocument/2006/relationships/image" Target="../media/image63.png"/><Relationship Id="rId20"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37.png"/><Relationship Id="rId19" Type="http://schemas.openxmlformats.org/officeDocument/2006/relationships/image" Target="../media/image40.png"/><Relationship Id="rId4" Type="http://schemas.openxmlformats.org/officeDocument/2006/relationships/image" Target="../media/image51.png"/><Relationship Id="rId9" Type="http://schemas.openxmlformats.org/officeDocument/2006/relationships/image" Target="../media/image36.png"/><Relationship Id="rId1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xgboost.readthedocs.io/en/stable/parameter.html"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1.png"/><Relationship Id="rId4" Type="http://schemas.openxmlformats.org/officeDocument/2006/relationships/hyperlink" Target="https://catboost.ai/"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7.png"/><Relationship Id="rId7" Type="http://schemas.openxmlformats.org/officeDocument/2006/relationships/image" Target="../media/image49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2.png"/></Relationships>
</file>

<file path=ppt/slides/_rels/slide29.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png"/><Relationship Id="rId3" Type="http://schemas.openxmlformats.org/officeDocument/2006/relationships/image" Target="../media/image58.png"/><Relationship Id="rId7" Type="http://schemas.openxmlformats.org/officeDocument/2006/relationships/image" Target="../media/image65.png"/><Relationship Id="rId12" Type="http://schemas.openxmlformats.org/officeDocument/2006/relationships/image" Target="../media/image56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7.png"/><Relationship Id="rId11" Type="http://schemas.openxmlformats.org/officeDocument/2006/relationships/image" Target="../media/image213.png"/><Relationship Id="rId5" Type="http://schemas.openxmlformats.org/officeDocument/2006/relationships/image" Target="../media/image206.png"/><Relationship Id="rId10" Type="http://schemas.openxmlformats.org/officeDocument/2006/relationships/image" Target="../media/image212.pn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doi.org/10.1145/2939672.293977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30.png"/><Relationship Id="rId4" Type="http://schemas.openxmlformats.org/officeDocument/2006/relationships/image" Target="../media/image72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scikit-learn.org/stable/auto_examples/tree/plot_iris_dtc.html#sphx-glr-auto-examples-tree-plot-iris-dtc-p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Bias_of_an_estimato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Variance" TargetMode="External"/><Relationship Id="rId4" Type="http://schemas.openxmlformats.org/officeDocument/2006/relationships/hyperlink" Target="https://en.wikipedia.org/wiki/Algorith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B07BE1-160A-722B-F8DA-18143439ADC7}"/>
              </a:ext>
            </a:extLst>
          </p:cNvPr>
          <p:cNvSpPr>
            <a:spLocks noGrp="1"/>
          </p:cNvSpPr>
          <p:nvPr>
            <p:ph type="ctrTitle"/>
          </p:nvPr>
        </p:nvSpPr>
        <p:spPr/>
        <p:txBody>
          <a:bodyPr>
            <a:normAutofit fontScale="90000"/>
          </a:bodyPr>
          <a:lstStyle/>
          <a:p>
            <a:r>
              <a:rPr lang="en-GB" dirty="0"/>
              <a:t>Ensuring More Accurate, Generalisable, and Interpretable Machine Learning Models for Bioinformatics</a:t>
            </a:r>
            <a:endParaRPr lang="en-CH" dirty="0"/>
          </a:p>
        </p:txBody>
      </p:sp>
      <p:sp>
        <p:nvSpPr>
          <p:cNvPr id="7" name="Subtitle 6">
            <a:extLst>
              <a:ext uri="{FF2B5EF4-FFF2-40B4-BE49-F238E27FC236}">
                <a16:creationId xmlns:a16="http://schemas.microsoft.com/office/drawing/2014/main" id="{C31FA4FE-7277-BEAF-C8AC-6A71C870E81F}"/>
              </a:ext>
            </a:extLst>
          </p:cNvPr>
          <p:cNvSpPr>
            <a:spLocks noGrp="1"/>
          </p:cNvSpPr>
          <p:nvPr>
            <p:ph type="subTitle" idx="1"/>
          </p:nvPr>
        </p:nvSpPr>
        <p:spPr/>
        <p:txBody>
          <a:bodyPr/>
          <a:lstStyle/>
          <a:p>
            <a:r>
              <a:rPr lang="en-GB" dirty="0" err="1"/>
              <a:t>Wandrille</a:t>
            </a:r>
            <a:r>
              <a:rPr lang="en-GB" dirty="0"/>
              <a:t> </a:t>
            </a:r>
            <a:r>
              <a:rPr lang="en-GB" dirty="0" err="1"/>
              <a:t>Duchemin</a:t>
            </a:r>
            <a:r>
              <a:rPr lang="en-GB" dirty="0"/>
              <a:t>, Van Du, Markus Müller</a:t>
            </a:r>
          </a:p>
          <a:p>
            <a:r>
              <a:rPr lang="en-GB" dirty="0"/>
              <a:t>Swiss Institute of Bioinformatics</a:t>
            </a:r>
            <a:endParaRPr lang="en-CH" dirty="0"/>
          </a:p>
        </p:txBody>
      </p:sp>
      <p:pic>
        <p:nvPicPr>
          <p:cNvPr id="10" name="Picture 9">
            <a:extLst>
              <a:ext uri="{FF2B5EF4-FFF2-40B4-BE49-F238E27FC236}">
                <a16:creationId xmlns:a16="http://schemas.microsoft.com/office/drawing/2014/main" id="{4202B167-11F1-00B2-18DE-9346CE9B95C4}"/>
              </a:ext>
            </a:extLst>
          </p:cNvPr>
          <p:cNvPicPr>
            <a:picLocks noChangeAspect="1"/>
          </p:cNvPicPr>
          <p:nvPr/>
        </p:nvPicPr>
        <p:blipFill>
          <a:blip r:embed="rId2"/>
          <a:stretch>
            <a:fillRect/>
          </a:stretch>
        </p:blipFill>
        <p:spPr>
          <a:xfrm>
            <a:off x="4543898" y="4870080"/>
            <a:ext cx="3104204" cy="1731114"/>
          </a:xfrm>
          <a:prstGeom prst="rect">
            <a:avLst/>
          </a:prstGeom>
        </p:spPr>
      </p:pic>
    </p:spTree>
    <p:extLst>
      <p:ext uri="{BB962C8B-B14F-4D97-AF65-F5344CB8AC3E}">
        <p14:creationId xmlns:p14="http://schemas.microsoft.com/office/powerpoint/2010/main" val="184314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a:bodyPr>
          <a:lstStyle/>
          <a:p>
            <a:r>
              <a:rPr lang="en-CH" dirty="0">
                <a:solidFill>
                  <a:srgbClr val="0070C0"/>
                </a:solidFill>
              </a:rPr>
              <a:t>Obtain a good classifier by combining many basic, weak classifiers with lim</a:t>
            </a:r>
            <a:r>
              <a:rPr lang="en-GB" dirty="0" err="1">
                <a:solidFill>
                  <a:srgbClr val="0070C0"/>
                </a:solidFill>
              </a:rPr>
              <a:t>i</a:t>
            </a:r>
            <a:r>
              <a:rPr lang="en-CH" dirty="0">
                <a:solidFill>
                  <a:srgbClr val="0070C0"/>
                </a:solidFill>
              </a:rPr>
              <a:t>ted amount of data</a:t>
            </a:r>
          </a:p>
          <a:p>
            <a:r>
              <a:rPr lang="en-CH" dirty="0">
                <a:solidFill>
                  <a:srgbClr val="0070C0"/>
                </a:solidFill>
              </a:rPr>
              <a:t>Weak classifiers have either a high bias and/or high variance</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421D5-837E-38C8-2C3B-95FF52CB7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90C79-937E-42D1-3570-AE77A6631FDE}"/>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C14040-8F81-7E90-1954-93A760520A9E}"/>
                  </a:ext>
                </a:extLst>
              </p:cNvPr>
              <p:cNvSpPr>
                <a:spLocks noGrp="1"/>
              </p:cNvSpPr>
              <p:nvPr>
                <p:ph idx="1"/>
              </p:nvPr>
            </p:nvSpPr>
            <p:spPr/>
            <p:txBody>
              <a:bodyPr>
                <a:normAutofit/>
              </a:bodyPr>
              <a:lstStyle/>
              <a:p>
                <a:r>
                  <a:rPr lang="en-CH" dirty="0">
                    <a:solidFill>
                      <a:srgbClr val="0070C0"/>
                    </a:solidFill>
                  </a:rPr>
                  <a:t>Bootstrap data items, train </a:t>
                </a:r>
                <a:r>
                  <a:rPr lang="en-GB" dirty="0">
                    <a:solidFill>
                      <a:srgbClr val="0070C0"/>
                    </a:solidFill>
                  </a:rPr>
                  <a:t>a </a:t>
                </a:r>
                <a:r>
                  <a:rPr lang="en-CH" dirty="0">
                    <a:solidFill>
                      <a:srgbClr val="0070C0"/>
                    </a:solidFill>
                  </a:rPr>
                  <a:t>base model on </a:t>
                </a:r>
                <a:r>
                  <a:rPr lang="en-GB" dirty="0">
                    <a:solidFill>
                      <a:srgbClr val="0070C0"/>
                    </a:solidFill>
                  </a:rPr>
                  <a:t>boot</a:t>
                </a:r>
                <a:r>
                  <a:rPr lang="en-CH" dirty="0">
                    <a:solidFill>
                      <a:srgbClr val="0070C0"/>
                    </a:solidFill>
                  </a:rPr>
                  <a:t>strapped data, repeat </a:t>
                </a:r>
                <a14:m>
                  <m:oMath xmlns:m="http://schemas.openxmlformats.org/officeDocument/2006/math">
                    <m:r>
                      <a:rPr lang="en-CH" i="1" dirty="0" smtClean="0">
                        <a:solidFill>
                          <a:srgbClr val="0070C0"/>
                        </a:solidFill>
                        <a:latin typeface="Cambria Math" panose="02040503050406030204" pitchFamily="18" charset="0"/>
                      </a:rPr>
                      <m:t>𝑁</m:t>
                    </m:r>
                  </m:oMath>
                </a14:m>
                <a:r>
                  <a:rPr lang="en-CH" dirty="0">
                    <a:solidFill>
                      <a:srgbClr val="0070C0"/>
                    </a:solidFill>
                  </a:rPr>
                  <a:t>-times. Average predictions for regression or take </a:t>
                </a:r>
                <a:r>
                  <a:rPr lang="en-GB" dirty="0">
                    <a:solidFill>
                      <a:srgbClr val="0070C0"/>
                    </a:solidFill>
                  </a:rPr>
                  <a:t>a</a:t>
                </a:r>
                <a:r>
                  <a:rPr lang="en-CH" dirty="0">
                    <a:solidFill>
                      <a:srgbClr val="0070C0"/>
                    </a:solidFill>
                  </a:rPr>
                  <a:t> majority vote for classification.</a:t>
                </a:r>
              </a:p>
              <a:p>
                <a:r>
                  <a:rPr lang="en-CH" dirty="0">
                    <a:solidFill>
                      <a:srgbClr val="0070C0"/>
                    </a:solidFill>
                  </a:rPr>
                  <a:t>Reduces variance but not bias</a:t>
                </a:r>
              </a:p>
              <a:p>
                <a:r>
                  <a:rPr lang="en-CH" dirty="0">
                    <a:solidFill>
                      <a:srgbClr val="0070C0"/>
                    </a:solidFill>
                  </a:rPr>
                  <a:t>Bootstrapped models are correlated, which is not optimal. In the Random Forest method, features are also sampled in each iteration, which reduces </a:t>
                </a:r>
                <a:r>
                  <a:rPr lang="en-GB" dirty="0">
                    <a:solidFill>
                      <a:srgbClr val="0070C0"/>
                    </a:solidFill>
                  </a:rPr>
                  <a:t>the </a:t>
                </a:r>
                <a:r>
                  <a:rPr lang="en-CH" dirty="0">
                    <a:solidFill>
                      <a:srgbClr val="0070C0"/>
                    </a:solidFill>
                  </a:rPr>
                  <a:t>correlation of base models.</a:t>
                </a:r>
              </a:p>
              <a:p>
                <a:pPr marL="0" indent="0">
                  <a:buNone/>
                </a:pPr>
                <a:endParaRPr lang="en-CH" dirty="0"/>
              </a:p>
            </p:txBody>
          </p:sp>
        </mc:Choice>
        <mc:Fallback xmlns="">
          <p:sp>
            <p:nvSpPr>
              <p:cNvPr id="3" name="Content Placeholder 2">
                <a:extLst>
                  <a:ext uri="{FF2B5EF4-FFF2-40B4-BE49-F238E27FC236}">
                    <a16:creationId xmlns:a16="http://schemas.microsoft.com/office/drawing/2014/main" id="{2DC14040-8F81-7E90-1954-93A760520A9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F8B2D3C-DF61-D906-5573-756A8D6F4C41}"/>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0E3CF0A-F658-680E-0ECC-30ADDC9A73D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36446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fontScale="92500"/>
          </a:bodyPr>
          <a:lstStyle/>
          <a:p>
            <a:r>
              <a:rPr lang="en-CH" dirty="0">
                <a:solidFill>
                  <a:srgbClr val="0070C0"/>
                </a:solidFill>
              </a:rPr>
              <a:t>In each iteration, the boosting method tries to correct the error of the previous iteration by focusing on the wrongly predicted data items. </a:t>
            </a:r>
          </a:p>
          <a:p>
            <a:r>
              <a:rPr lang="en-CH" dirty="0">
                <a:solidFill>
                  <a:srgbClr val="0070C0"/>
                </a:solidFill>
              </a:rPr>
              <a:t>The current base model corrects those misclassified data points and is added to </a:t>
            </a:r>
            <a:r>
              <a:rPr lang="en-GB" dirty="0">
                <a:solidFill>
                  <a:srgbClr val="0070C0"/>
                </a:solidFill>
              </a:rPr>
              <a:t>the </a:t>
            </a:r>
            <a:r>
              <a:rPr lang="en-CH" dirty="0">
                <a:solidFill>
                  <a:srgbClr val="0070C0"/>
                </a:solidFill>
              </a:rPr>
              <a:t>previous models with a weight that is inversely proportional to its error.</a:t>
            </a:r>
          </a:p>
          <a:p>
            <a:r>
              <a:rPr lang="en-CH" dirty="0">
                <a:solidFill>
                  <a:srgbClr val="0070C0"/>
                </a:solidFill>
              </a:rPr>
              <a:t>The boosting method can correct the bias of the base classifier.</a:t>
            </a:r>
          </a:p>
          <a:p>
            <a:r>
              <a:rPr lang="en-CH" dirty="0">
                <a:solidFill>
                  <a:srgbClr val="0070C0"/>
                </a:solidFill>
              </a:rPr>
              <a:t>AdaBoost implements the boosting algorithm for classification and regression.</a:t>
            </a:r>
          </a:p>
          <a:p>
            <a:r>
              <a:rPr lang="en-CH" dirty="0">
                <a:solidFill>
                  <a:srgbClr val="0070C0"/>
                </a:solidFill>
              </a:rPr>
              <a:t>Gradient boosting is a more general framework that includes boosting algorithms.</a:t>
            </a:r>
          </a:p>
          <a:p>
            <a:endParaRPr lang="en-CH" dirty="0">
              <a:solidFill>
                <a:srgbClr val="0070C0"/>
              </a:solidFill>
            </a:endParaRP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normAutofit fontScale="92500" lnSpcReduction="20000"/>
          </a:bodyPr>
          <a:lstStyle/>
          <a:p>
            <a:r>
              <a:rPr lang="en-CH" dirty="0">
                <a:solidFill>
                  <a:srgbClr val="0070C0"/>
                </a:solidFill>
              </a:rPr>
              <a:t>Extreme g</a:t>
            </a:r>
            <a:r>
              <a:rPr lang="en-GB" dirty="0" err="1">
                <a:solidFill>
                  <a:srgbClr val="0070C0"/>
                </a:solidFill>
              </a:rPr>
              <a:t>ra</a:t>
            </a:r>
            <a:r>
              <a:rPr lang="en-CH" dirty="0">
                <a:solidFill>
                  <a:srgbClr val="0070C0"/>
                </a:solidFill>
              </a:rPr>
              <a:t>dient boosting system</a:t>
            </a:r>
          </a:p>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Very flexible and configurable API.</a:t>
            </a:r>
          </a:p>
          <a:p>
            <a:pPr lvl="1"/>
            <a:r>
              <a:rPr lang="en-CH" dirty="0">
                <a:solidFill>
                  <a:srgbClr val="0070C0"/>
                </a:solidFill>
              </a:rPr>
              <a:t>Callbacks, checkpoints, e</a:t>
            </a:r>
            <a:r>
              <a:rPr lang="en-GB" dirty="0" err="1">
                <a:solidFill>
                  <a:srgbClr val="0070C0"/>
                </a:solidFill>
              </a:rPr>
              <a:t>ar</a:t>
            </a:r>
            <a:r>
              <a:rPr lang="en-CH" dirty="0">
                <a:solidFill>
                  <a:srgbClr val="0070C0"/>
                </a:solidFill>
              </a:rPr>
              <a:t>ly stopping, dropout (dart), incremental learning, configurable sampling, regularization, many losses and metrics, choice of algorithm, …</a:t>
            </a:r>
          </a:p>
          <a:p>
            <a:r>
              <a:rPr lang="en-CH" dirty="0">
                <a:solidFill>
                  <a:srgbClr val="0070C0"/>
                </a:solidFill>
              </a:rPr>
              <a:t>XGBoost provides more robust and complementary results compared to neural network models on tabular data</a:t>
            </a: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(for tree base classifiers)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p:txBody>
              <a:bodyPr>
                <a:normAutofit/>
              </a:bodyPr>
              <a:lstStyle/>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𝐾</m:t>
                        </m:r>
                      </m:sup>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e>
                    </m:nary>
                  </m:oMath>
                </a14:m>
                <a:r>
                  <a:rPr lang="fr-CH" i="1" dirty="0">
                    <a:solidFill>
                      <a:srgbClr val="0070C0"/>
                    </a:solidFill>
                    <a:latin typeface="Cambria Math" panose="02040503050406030204" pitchFamily="18" charset="0"/>
                    <a:ea typeface="Cambria Math" panose="02040503050406030204" pitchFamily="18" charset="0"/>
                  </a:rPr>
                  <a:t> </a:t>
                </a:r>
                <a:r>
                  <a:rPr lang="fr-CH" dirty="0">
                    <a:solidFill>
                      <a:srgbClr val="0070C0"/>
                    </a:solidFill>
                    <a:latin typeface="Cambria Math" panose="02040503050406030204" pitchFamily="18" charset="0"/>
                    <a:ea typeface="Cambria Math" panose="02040503050406030204" pitchFamily="18" charset="0"/>
                  </a:rPr>
                  <a:t>base tree classifier</a:t>
                </a:r>
                <a:br>
                  <a:rPr lang="fr-CH" i="1"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endParaRPr lang="en-CH" i="1" dirty="0">
                  <a:solidFill>
                    <a:srgbClr val="0070C0"/>
                  </a:solidFill>
                  <a:latin typeface="Cambria Math" panose="02040503050406030204" pitchFamily="18" charset="0"/>
                  <a:ea typeface="Cambria Math" panose="02040503050406030204" pitchFamily="18" charset="0"/>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e>
                    </m:nary>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𝐾</m:t>
                        </m:r>
                      </m:sup>
                      <m:e>
                        <m:r>
                          <m:rPr>
                            <m:sty m:val="p"/>
                          </m:rPr>
                          <a:rPr lang="el-GR" b="0" i="1" smtClean="0">
                            <a:solidFill>
                              <a:srgbClr val="0070C0"/>
                            </a:solidFill>
                            <a:latin typeface="Cambria Math" panose="02040503050406030204" pitchFamily="18" charset="0"/>
                            <a:ea typeface="Cambria Math" panose="02040503050406030204" pitchFamily="18" charset="0"/>
                          </a:rPr>
                          <m:t>Ω</m:t>
                        </m:r>
                        <m:d>
                          <m:dPr>
                            <m:ctrlPr>
                              <a:rPr lang="el-GR" b="0" i="1" smtClean="0">
                                <a:solidFill>
                                  <a:srgbClr val="0070C0"/>
                                </a:solidFill>
                                <a:latin typeface="Cambria Math" panose="02040503050406030204" pitchFamily="18" charset="0"/>
                                <a:ea typeface="Cambria Math" panose="02040503050406030204" pitchFamily="18" charset="0"/>
                              </a:rPr>
                            </m:ctrlPr>
                          </m:dPr>
                          <m:e>
                            <m:sSub>
                              <m:sSubPr>
                                <m:ctrlPr>
                                  <a:rPr lang="el-GR"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e>
                        </m:d>
                      </m:e>
                    </m:nary>
                  </m:oMath>
                </a14:m>
                <a:r>
                  <a:rPr lang="en-CH" dirty="0">
                    <a:solidFill>
                      <a:srgbClr val="0070C0"/>
                    </a:solidFill>
                  </a:rPr>
                  <a:t> : regularized learning objective</a:t>
                </a:r>
                <a:br>
                  <a:rPr lang="en-CH" dirty="0">
                    <a:solidFill>
                      <a:srgbClr val="0070C0"/>
                    </a:solidFill>
                  </a:rPr>
                </a:br>
                <a:endParaRPr lang="en-CH" dirty="0">
                  <a:solidFill>
                    <a:srgbClr val="0070C0"/>
                  </a:solidFill>
                </a:endParaRPr>
              </a:p>
              <a:p>
                <a:pPr lvl="1"/>
                <a:r>
                  <a:rPr lang="en-CH" dirty="0">
                    <a:solidFill>
                      <a:srgbClr val="0070C0"/>
                    </a:solidFill>
                  </a:rPr>
                  <a:t>loss function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e>
                    </m:d>
                  </m:oMath>
                </a14:m>
                <a:r>
                  <a:rPr lang="en-CH" dirty="0">
                    <a:solidFill>
                      <a:srgbClr val="0070C0"/>
                    </a:solidFill>
                  </a:rPr>
                  <a:t> (e.g. square loss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p>
                      <m:sSupPr>
                        <m:ctrlPr>
                          <a:rPr lang="fr-CH" b="0" i="1" smtClean="0">
                            <a:solidFill>
                              <a:srgbClr val="0070C0"/>
                            </a:solidFill>
                            <a:latin typeface="Cambria Math" panose="02040503050406030204" pitchFamily="18" charset="0"/>
                          </a:rPr>
                        </m:ctrlPr>
                      </m:sSupPr>
                      <m:e>
                        <m:d>
                          <m:dPr>
                            <m:ctrlPr>
                              <a:rPr lang="fr-CH" b="0" i="1" smtClean="0">
                                <a:solidFill>
                                  <a:srgbClr val="0070C0"/>
                                </a:solidFill>
                                <a:latin typeface="Cambria Math" panose="02040503050406030204" pitchFamily="18" charset="0"/>
                              </a:rPr>
                            </m:ctrlPr>
                          </m:dPr>
                          <m:e>
                            <m:sSub>
                              <m:sSubPr>
                                <m:ctrlPr>
                                  <a:rPr lang="en-CH" i="1">
                                    <a:solidFill>
                                      <a:srgbClr val="0070C0"/>
                                    </a:solidFill>
                                    <a:latin typeface="Cambria Math" panose="02040503050406030204" pitchFamily="18" charset="0"/>
                                  </a:rPr>
                                </m:ctrlPr>
                              </m:sSub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sup>
                        <m:r>
                          <a:rPr lang="fr-CH" b="0" i="1" smtClean="0">
                            <a:solidFill>
                              <a:srgbClr val="0070C0"/>
                            </a:solidFill>
                            <a:latin typeface="Cambria Math" panose="02040503050406030204" pitchFamily="18" charset="0"/>
                          </a:rPr>
                          <m:t>2</m:t>
                        </m:r>
                      </m:sup>
                    </m:sSup>
                  </m:oMath>
                </a14:m>
                <a:r>
                  <a:rPr lang="en-CH" dirty="0">
                    <a:solidFill>
                      <a:srgbClr val="0070C0"/>
                    </a:solidFill>
                  </a:rPr>
                  <a:t>)</a:t>
                </a:r>
              </a:p>
              <a:p>
                <a:pPr lvl="1"/>
                <a:r>
                  <a:rPr lang="fr-CH" dirty="0" err="1">
                    <a:solidFill>
                      <a:srgbClr val="0070C0"/>
                    </a:solidFill>
                    <a:ea typeface="Cambria Math" panose="02040503050406030204" pitchFamily="18" charset="0"/>
                  </a:rPr>
                  <a:t>regularization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term</a:t>
                </a:r>
                <a:r>
                  <a:rPr lang="fr-CH" dirty="0">
                    <a:solidFill>
                      <a:srgbClr val="0070C0"/>
                    </a:solidFill>
                    <a:ea typeface="Cambria Math" panose="02040503050406030204" pitchFamily="18" charset="0"/>
                  </a:rPr>
                  <a:t>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r>
                      <a:rPr lang="fr-CH" b="0" i="1" smtClean="0">
                        <a:solidFill>
                          <a:srgbClr val="0070C0"/>
                        </a:solidFill>
                        <a:latin typeface="Cambria Math" panose="02040503050406030204" pitchFamily="18" charset="0"/>
                        <a:ea typeface="Cambria Math" panose="02040503050406030204" pitchFamily="18" charset="0"/>
                      </a:rPr>
                      <m:t>𝜆</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𝑇</m:t>
                        </m:r>
                      </m:sup>
                      <m:e>
                        <m:sSubSup>
                          <m:sSubSupPr>
                            <m:ctrlPr>
                              <a:rPr lang="fr-CH" b="0" i="1" smtClean="0">
                                <a:solidFill>
                                  <a:srgbClr val="0070C0"/>
                                </a:solidFill>
                                <a:latin typeface="Cambria Math" panose="02040503050406030204" pitchFamily="18" charset="0"/>
                                <a:ea typeface="Cambria Math" panose="02040503050406030204" pitchFamily="18" charset="0"/>
                              </a:rPr>
                            </m:ctrlPr>
                          </m:sSubSupPr>
                          <m:e>
                            <m:r>
                              <a:rPr lang="fr-CH" b="0" i="1">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𝑖</m:t>
                            </m:r>
                          </m:sub>
                          <m:sup>
                            <m:r>
                              <a:rPr lang="fr-CH" b="0" i="1" smtClean="0">
                                <a:solidFill>
                                  <a:srgbClr val="0070C0"/>
                                </a:solidFill>
                                <a:latin typeface="Cambria Math" panose="02040503050406030204" pitchFamily="18" charset="0"/>
                                <a:ea typeface="Cambria Math" panose="02040503050406030204" pitchFamily="18" charset="0"/>
                              </a:rPr>
                              <m:t>2</m:t>
                            </m:r>
                          </m:sup>
                        </m:sSubSup>
                      </m:e>
                    </m:nary>
                  </m:oMath>
                </a14:m>
                <a:endParaRPr lang="en-CH" dirty="0">
                  <a:solidFill>
                    <a:srgbClr val="0070C0"/>
                  </a:solidFill>
                </a:endParaRPr>
              </a:p>
              <a:p>
                <a:pPr lvl="2"/>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𝑇</m:t>
                    </m:r>
                  </m:oMath>
                </a14:m>
                <a:r>
                  <a:rPr lang="en-CH" dirty="0">
                    <a:solidFill>
                      <a:srgbClr val="0070C0"/>
                    </a:solidFill>
                  </a:rPr>
                  <a:t>: number of leaves;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𝒗</m:t>
                    </m:r>
                  </m:oMath>
                </a14:m>
                <a:r>
                  <a:rPr lang="en-CH" dirty="0">
                    <a:solidFill>
                      <a:srgbClr val="0070C0"/>
                    </a:solidFill>
                  </a:rPr>
                  <a:t>: values at leaves</a:t>
                </a:r>
                <a:br>
                  <a:rPr lang="en-CH" dirty="0">
                    <a:solidFill>
                      <a:srgbClr val="0070C0"/>
                    </a:solidFill>
                  </a:rPr>
                </a:b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blipFill>
                <a:blip r:embed="rId2"/>
                <a:stretch>
                  <a:fillRect l="-1086" t="-16279"/>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51B4E49A-F321-A87C-FF1A-C7554FA3875A}"/>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92466-5558-246F-AEA1-F3CD403FA73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4672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lnSpcReduction="10000"/>
              </a:bodyPr>
              <a:lstStyle/>
              <a:p>
                <a:r>
                  <a:rPr lang="en-CH" dirty="0">
                    <a:solidFill>
                      <a:srgbClr val="0070C0"/>
                    </a:solidFill>
                  </a:rPr>
                  <a:t>Boosting: fit tree to error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b="0" i="1" smtClean="0">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 </m:t>
                    </m:r>
                  </m:oMath>
                </a14:m>
                <a:r>
                  <a:rPr lang="en-CH" dirty="0">
                    <a:solidFill>
                      <a:srgbClr val="0070C0"/>
                    </a:solidFill>
                  </a:rPr>
                  <a:t>of previous iteration</a:t>
                </a: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b="0" i="1" smtClean="0">
                            <a:solidFill>
                              <a:srgbClr val="0070C0"/>
                            </a:solidFill>
                            <a:latin typeface="Cambria Math" panose="02040503050406030204" pitchFamily="18" charset="0"/>
                            <a:ea typeface="Cambria Math" panose="02040503050406030204" pitchFamily="18" charset="0"/>
                          </a:rPr>
                          <m:t>𝑙</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b="0" i="1" smtClean="0">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dirty="0">
                    <a:solidFill>
                      <a:srgbClr val="0070C0"/>
                    </a:solidFill>
                  </a:rPr>
                </a:br>
                <a:endParaRPr lang="en-CH" dirty="0">
                  <a:solidFill>
                    <a:srgbClr val="0070C0"/>
                  </a:solidFill>
                </a:endParaRPr>
              </a:p>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r>
                          <a:rPr lang="en-CH" i="1" smtClean="0">
                            <a:solidFill>
                              <a:srgbClr val="0070C0"/>
                            </a:solidFill>
                            <a:latin typeface="Cambria Math" panose="02040503050406030204" pitchFamily="18" charset="0"/>
                            <a:ea typeface="Cambria Math" panose="02040503050406030204" pitchFamily="18" charset="0"/>
                          </a:rPr>
                          <m:t>𝜙</m:t>
                        </m:r>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𝑔</m:t>
                            </m:r>
                          </m:e>
                          <m:sub>
                            <m:r>
                              <a:rPr lang="fr-CH" b="0" i="1" smtClean="0">
                                <a:solidFill>
                                  <a:srgbClr val="0070C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sSubSup>
                          <m:sSubSupPr>
                            <m:ctrlPr>
                              <a:rPr lang="fr-CH" i="1" smtClean="0">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up>
                            <m:r>
                              <a:rPr lang="fr-CH" b="0" i="1" smtClean="0">
                                <a:solidFill>
                                  <a:srgbClr val="0070C0"/>
                                </a:solidFill>
                                <a:latin typeface="Cambria Math" panose="02040503050406030204" pitchFamily="18" charset="0"/>
                              </a:rPr>
                              <m:t>2</m:t>
                            </m:r>
                          </m:sup>
                        </m:sSubSup>
                        <m:d>
                          <m:dPr>
                            <m:ctrlPr>
                              <a:rPr lang="fr-CH" i="1" smtClean="0">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dirty="0">
                    <a:solidFill>
                      <a:srgbClr val="0070C0"/>
                    </a:solidFill>
                  </a:rPr>
                </a:br>
                <a:br>
                  <a:rPr lang="fr-CH" dirty="0">
                    <a:solidFill>
                      <a:srgbClr val="0070C0"/>
                    </a:solidFill>
                  </a:rPr>
                </a:br>
                <a:endParaRPr lang="en-CH" dirty="0">
                  <a:solidFill>
                    <a:srgbClr val="0070C0"/>
                  </a:solidFill>
                </a:endParaRPr>
              </a:p>
              <a:p>
                <a:pPr lvl="2"/>
                <a14:m>
                  <m:oMath xmlns:m="http://schemas.openxmlformats.org/officeDocument/2006/math">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𝑔</m:t>
                        </m:r>
                      </m:e>
                      <m:sub>
                        <m:r>
                          <a:rPr lang="fr-CH" i="1">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966" t="-3207"/>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6" name="Left Brace 5">
            <a:extLst>
              <a:ext uri="{FF2B5EF4-FFF2-40B4-BE49-F238E27FC236}">
                <a16:creationId xmlns:a16="http://schemas.microsoft.com/office/drawing/2014/main" id="{ACE9E69D-BF31-EB67-90F0-558A7B474F85}"/>
              </a:ext>
            </a:extLst>
          </p:cNvPr>
          <p:cNvSpPr/>
          <p:nvPr/>
        </p:nvSpPr>
        <p:spPr>
          <a:xfrm rot="16200000">
            <a:off x="6571592" y="2703786"/>
            <a:ext cx="241739" cy="40412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62EAE5-37DD-8061-76AB-04288C09E7FC}"/>
                  </a:ext>
                </a:extLst>
              </p:cNvPr>
              <p:cNvSpPr txBox="1"/>
              <p:nvPr/>
            </p:nvSpPr>
            <p:spPr>
              <a:xfrm>
                <a:off x="6479628" y="4968632"/>
                <a:ext cx="726032" cy="314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000" i="1">
                              <a:solidFill>
                                <a:srgbClr val="0070C0"/>
                              </a:solidFill>
                              <a:latin typeface="Cambria Math" panose="02040503050406030204" pitchFamily="18" charset="0"/>
                              <a:ea typeface="Cambria Math" panose="02040503050406030204" pitchFamily="18" charset="0"/>
                            </a:rPr>
                          </m:ctrlPr>
                        </m:sSupPr>
                        <m:e>
                          <m:acc>
                            <m:accPr>
                              <m:chr m:val="̃"/>
                              <m:ctrlPr>
                                <a:rPr lang="en-CH" sz="2000" i="1">
                                  <a:solidFill>
                                    <a:srgbClr val="0070C0"/>
                                  </a:solidFill>
                                  <a:latin typeface="Cambria Math" panose="02040503050406030204" pitchFamily="18" charset="0"/>
                                  <a:ea typeface="Cambria Math" panose="02040503050406030204" pitchFamily="18" charset="0"/>
                                </a:rPr>
                              </m:ctrlPr>
                            </m:accPr>
                            <m:e>
                              <m:r>
                                <a:rPr lang="en-CH" sz="2000" i="1">
                                  <a:solidFill>
                                    <a:srgbClr val="0070C0"/>
                                  </a:solidFill>
                                  <a:latin typeface="Cambria Math" panose="02040503050406030204" pitchFamily="18" charset="0"/>
                                  <a:ea typeface="Cambria Math" panose="02040503050406030204" pitchFamily="18" charset="0"/>
                                </a:rPr>
                                <m:t>ℒ</m:t>
                              </m:r>
                            </m:e>
                          </m:acc>
                        </m:e>
                        <m:sup>
                          <m:r>
                            <a:rPr lang="fr-CH" sz="2000" i="1">
                              <a:solidFill>
                                <a:srgbClr val="0070C0"/>
                              </a:solidFill>
                              <a:latin typeface="Cambria Math" panose="02040503050406030204" pitchFamily="18" charset="0"/>
                              <a:ea typeface="Cambria Math" panose="02040503050406030204" pitchFamily="18" charset="0"/>
                            </a:rPr>
                            <m:t>𝑡</m:t>
                          </m:r>
                        </m:sup>
                      </m:sSup>
                      <m:d>
                        <m:dPr>
                          <m:ctrlPr>
                            <a:rPr lang="en-CH" sz="2000" i="1">
                              <a:solidFill>
                                <a:srgbClr val="0070C0"/>
                              </a:solidFill>
                              <a:latin typeface="Cambria Math" panose="02040503050406030204" pitchFamily="18" charset="0"/>
                              <a:ea typeface="Cambria Math" panose="02040503050406030204" pitchFamily="18" charset="0"/>
                            </a:rPr>
                          </m:ctrlPr>
                        </m:dPr>
                        <m:e>
                          <m:sSub>
                            <m:sSubPr>
                              <m:ctrlPr>
                                <a:rPr lang="fr-CH" sz="2000" i="1">
                                  <a:solidFill>
                                    <a:srgbClr val="0070C0"/>
                                  </a:solidFill>
                                  <a:latin typeface="Cambria Math" panose="02040503050406030204" pitchFamily="18" charset="0"/>
                                </a:rPr>
                              </m:ctrlPr>
                            </m:sSubPr>
                            <m:e>
                              <m:r>
                                <a:rPr lang="fr-CH" sz="2000" i="1">
                                  <a:solidFill>
                                    <a:srgbClr val="0070C0"/>
                                  </a:solidFill>
                                  <a:latin typeface="Cambria Math" panose="02040503050406030204" pitchFamily="18" charset="0"/>
                                </a:rPr>
                                <m:t>𝑓</m:t>
                              </m:r>
                            </m:e>
                            <m:sub>
                              <m:r>
                                <a:rPr lang="fr-CH" sz="2000" i="1">
                                  <a:solidFill>
                                    <a:srgbClr val="0070C0"/>
                                  </a:solidFill>
                                  <a:latin typeface="Cambria Math" panose="02040503050406030204" pitchFamily="18" charset="0"/>
                                </a:rPr>
                                <m:t>𝑡</m:t>
                              </m:r>
                            </m:sub>
                          </m:sSub>
                        </m:e>
                      </m:d>
                    </m:oMath>
                  </m:oMathPara>
                </a14:m>
                <a:endParaRPr lang="en-CH" sz="2000" dirty="0"/>
              </a:p>
            </p:txBody>
          </p:sp>
        </mc:Choice>
        <mc:Fallback xmlns="">
          <p:sp>
            <p:nvSpPr>
              <p:cNvPr id="7" name="TextBox 6">
                <a:extLst>
                  <a:ext uri="{FF2B5EF4-FFF2-40B4-BE49-F238E27FC236}">
                    <a16:creationId xmlns:a16="http://schemas.microsoft.com/office/drawing/2014/main" id="{1762EAE5-37DD-8061-76AB-04288C09E7FC}"/>
                  </a:ext>
                </a:extLst>
              </p:cNvPr>
              <p:cNvSpPr txBox="1">
                <a:spLocks noRot="1" noChangeAspect="1" noMove="1" noResize="1" noEditPoints="1" noAdjustHandles="1" noChangeArrowheads="1" noChangeShapeType="1" noTextEdit="1"/>
              </p:cNvSpPr>
              <p:nvPr/>
            </p:nvSpPr>
            <p:spPr>
              <a:xfrm>
                <a:off x="6479628" y="4968632"/>
                <a:ext cx="726032" cy="314125"/>
              </a:xfrm>
              <a:prstGeom prst="rect">
                <a:avLst/>
              </a:prstGeom>
              <a:blipFill>
                <a:blip r:embed="rId4"/>
                <a:stretch>
                  <a:fillRect l="-8621" t="-15385" b="-26923"/>
                </a:stretch>
              </a:blipFill>
            </p:spPr>
            <p:txBody>
              <a:bodyPr/>
              <a:lstStyle/>
              <a:p>
                <a:r>
                  <a:rPr lang="en-CH">
                    <a:noFill/>
                  </a:rPr>
                  <a:t> </a:t>
                </a:r>
              </a:p>
            </p:txBody>
          </p:sp>
        </mc:Fallback>
      </mc:AlternateContent>
    </p:spTree>
    <p:extLst>
      <p:ext uri="{BB962C8B-B14F-4D97-AF65-F5344CB8AC3E}">
        <p14:creationId xmlns:p14="http://schemas.microsoft.com/office/powerpoint/2010/main" val="1255478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 square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363561" y="1825625"/>
                <a:ext cx="11578728"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=1</m:t>
                    </m:r>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363561" y="1825625"/>
                <a:ext cx="11578728" cy="4351338"/>
              </a:xfrm>
              <a:blipFill>
                <a:blip r:embed="rId2"/>
                <a:stretch>
                  <a:fillRect l="-876"/>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5F12EC01-2AD7-ECEE-B78E-482953E83197}"/>
              </a:ext>
            </a:extLst>
          </p:cNvPr>
          <p:cNvSpPr/>
          <p:nvPr/>
        </p:nvSpPr>
        <p:spPr>
          <a:xfrm rot="16200000">
            <a:off x="3886499" y="3184633"/>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6532004" y="3487715"/>
            <a:ext cx="246991" cy="20018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5849011" y="462810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6DC65C-0A67-AC2A-DCE4-AB521C63229F}"/>
                  </a:ext>
                </a:extLst>
              </p:cNvPr>
              <p:cNvSpPr txBox="1"/>
              <p:nvPr/>
            </p:nvSpPr>
            <p:spPr>
              <a:xfrm>
                <a:off x="2850846" y="4628108"/>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xmlns="">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2850846" y="4628108"/>
                <a:ext cx="2711833" cy="1017586"/>
              </a:xfrm>
              <a:prstGeom prst="rect">
                <a:avLst/>
              </a:prstGeom>
              <a:blipFill>
                <a:blip r:embed="rId3"/>
                <a:stretch>
                  <a:fillRect t="-2469" r="-1860" b="-6173"/>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D2A69907-CFCF-2CCE-5AEB-116BF88D1CA5}"/>
              </a:ext>
            </a:extLst>
          </p:cNvPr>
          <p:cNvCxnSpPr>
            <a:cxnSpLocks/>
          </p:cNvCxnSpPr>
          <p:nvPr/>
        </p:nvCxnSpPr>
        <p:spPr>
          <a:xfrm rot="5400000">
            <a:off x="6113262" y="4590498"/>
            <a:ext cx="134937" cy="94882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854397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E5E1-D3D5-035D-3519-4559688648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162258-6933-D4B3-D429-52E8A178886F}"/>
                  </a:ext>
                </a:extLst>
              </p:cNvPr>
              <p:cNvSpPr>
                <a:spLocks noGrp="1"/>
              </p:cNvSpPr>
              <p:nvPr>
                <p:ph type="title"/>
              </p:nvPr>
            </p:nvSpPr>
            <p:spPr/>
            <p:txBody>
              <a:bodyPr/>
              <a:lstStyle/>
              <a:p>
                <a:r>
                  <a:rPr lang="en-CH" dirty="0"/>
                  <a:t>XGBoost -</a:t>
                </a:r>
                <a:r>
                  <a:rPr lang="fr-CH" b="0" dirty="0">
                    <a:solidFill>
                      <a:srgbClr val="0070C0"/>
                    </a:solidFill>
                  </a:rPr>
                  <a:t> </a:t>
                </a:r>
                <a:r>
                  <a:rPr lang="fr-CH" b="0" dirty="0">
                    <a:solidFill>
                      <a:schemeClr val="tx1"/>
                    </a:solidFill>
                  </a:rPr>
                  <a:t>n</a:t>
                </a:r>
                <a14:m>
                  <m:oMath xmlns:m="http://schemas.openxmlformats.org/officeDocument/2006/math">
                    <m:r>
                      <m:rPr>
                        <m:sty m:val="p"/>
                      </m:rPr>
                      <a:rPr lang="fr-CH" b="0" i="0" smtClean="0">
                        <a:solidFill>
                          <a:schemeClr val="tx1"/>
                        </a:solidFill>
                        <a:latin typeface="Cambria Math" panose="02040503050406030204" pitchFamily="18" charset="0"/>
                      </a:rPr>
                      <m:t>egative</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log</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likelyhood</m:t>
                    </m:r>
                    <m:r>
                      <a:rPr lang="fr-CH" b="0" i="0" smtClean="0">
                        <a:solidFill>
                          <a:schemeClr val="tx1"/>
                        </a:solidFill>
                        <a:latin typeface="Cambria Math" panose="02040503050406030204" pitchFamily="18" charset="0"/>
                      </a:rPr>
                      <m:t> </m:t>
                    </m:r>
                  </m:oMath>
                </a14:m>
                <a:endParaRPr lang="en-CH" dirty="0"/>
              </a:p>
            </p:txBody>
          </p:sp>
        </mc:Choice>
        <mc:Fallback xmlns="">
          <p:sp>
            <p:nvSpPr>
              <p:cNvPr id="2" name="Title 1">
                <a:extLst>
                  <a:ext uri="{FF2B5EF4-FFF2-40B4-BE49-F238E27FC236}">
                    <a16:creationId xmlns:a16="http://schemas.microsoft.com/office/drawing/2014/main" id="{97162258-6933-D4B3-D429-52E8A178886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F84E9E-42E2-ADC2-12DD-D0C653A073F6}"/>
                  </a:ext>
                </a:extLst>
              </p:cNvPr>
              <p:cNvSpPr>
                <a:spLocks noGrp="1"/>
              </p:cNvSpPr>
              <p:nvPr>
                <p:ph idx="1"/>
              </p:nvPr>
            </p:nvSpPr>
            <p:spPr>
              <a:xfrm>
                <a:off x="363561" y="1825625"/>
                <a:ext cx="11578728"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func>
                          <m:funcPr>
                            <m:ctrlPr>
                              <a:rPr lang="fr-CH" b="0" i="1" smtClean="0">
                                <a:solidFill>
                                  <a:srgbClr val="0070C0"/>
                                </a:solidFill>
                                <a:latin typeface="Cambria Math" panose="02040503050406030204" pitchFamily="18" charset="0"/>
                              </a:rPr>
                            </m:ctrlPr>
                          </m:funcPr>
                          <m:fName>
                            <m:r>
                              <m:rPr>
                                <m:sty m:val="p"/>
                              </m:rPr>
                              <a:rPr lang="fr-CH" b="0" i="0" smtClean="0">
                                <a:solidFill>
                                  <a:srgbClr val="0070C0"/>
                                </a:solidFill>
                                <a:latin typeface="Cambria Math" panose="02040503050406030204" pitchFamily="18" charset="0"/>
                              </a:rPr>
                              <m:t>log</m:t>
                            </m:r>
                          </m:fName>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func>
                        <m:r>
                          <a:rPr lang="fr-CH" b="0" i="1" smtClean="0">
                            <a:solidFill>
                              <a:srgbClr val="0070C0"/>
                            </a:solidFill>
                            <a:latin typeface="Cambria Math" panose="02040503050406030204" pitchFamily="18" charset="0"/>
                          </a:rPr>
                          <m:t>+</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−1</m:t>
                            </m:r>
                          </m:e>
                        </m:d>
                        <m:func>
                          <m:funcPr>
                            <m:ctrlPr>
                              <a:rPr lang="fr-CH" i="1">
                                <a:solidFill>
                                  <a:srgbClr val="0070C0"/>
                                </a:solidFill>
                                <a:latin typeface="Cambria Math" panose="02040503050406030204" pitchFamily="18" charset="0"/>
                              </a:rPr>
                            </m:ctrlPr>
                          </m:funcPr>
                          <m:fName>
                            <m:r>
                              <m:rPr>
                                <m:sty m:val="p"/>
                              </m:rPr>
                              <a:rPr lang="fr-CH">
                                <a:solidFill>
                                  <a:srgbClr val="0070C0"/>
                                </a:solidFill>
                                <a:latin typeface="Cambria Math" panose="02040503050406030204" pitchFamily="18" charset="0"/>
                              </a:rPr>
                              <m:t>log</m:t>
                            </m:r>
                          </m:fName>
                          <m:e>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d>
                          </m:e>
                        </m:func>
                      </m:e>
                    </m:d>
                    <m:r>
                      <a:rPr lang="fr-CH" b="0" i="1" smtClean="0">
                        <a:solidFill>
                          <a:srgbClr val="0070C0"/>
                        </a:solidFill>
                        <a:latin typeface="Cambria Math" panose="02040503050406030204" pitchFamily="18" charset="0"/>
                      </a:rPr>
                      <m:t>;  </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1+</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𝑒</m:t>
                            </m:r>
                          </m:e>
                          <m:sup>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sup>
                        </m:sSup>
                      </m:den>
                    </m:f>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e>
                    </m:d>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e>
                            </m:d>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7F84E9E-42E2-ADC2-12DD-D0C653A073F6}"/>
                  </a:ext>
                </a:extLst>
              </p:cNvPr>
              <p:cNvSpPr>
                <a:spLocks noGrp="1" noRot="1" noChangeAspect="1" noMove="1" noResize="1" noEditPoints="1" noAdjustHandles="1" noChangeArrowheads="1" noChangeShapeType="1" noTextEdit="1"/>
              </p:cNvSpPr>
              <p:nvPr>
                <p:ph idx="1"/>
              </p:nvPr>
            </p:nvSpPr>
            <p:spPr>
              <a:xfrm>
                <a:off x="363561" y="1825625"/>
                <a:ext cx="11578728" cy="4351338"/>
              </a:xfrm>
              <a:blipFill>
                <a:blip r:embed="rId3"/>
                <a:stretch>
                  <a:fillRect l="-876"/>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B766B44B-62E8-9EE2-EE2D-1A21E7DE562D}"/>
              </a:ext>
            </a:extLst>
          </p:cNvPr>
          <p:cNvSpPr/>
          <p:nvPr/>
        </p:nvSpPr>
        <p:spPr>
          <a:xfrm rot="16200000">
            <a:off x="3886499" y="3184633"/>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9E8550C4-B9FB-7C4C-F194-4148ED5F6D01}"/>
              </a:ext>
            </a:extLst>
          </p:cNvPr>
          <p:cNvSpPr/>
          <p:nvPr/>
        </p:nvSpPr>
        <p:spPr>
          <a:xfrm rot="16200000">
            <a:off x="7299233" y="2737637"/>
            <a:ext cx="240279" cy="33103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2C41BAA3-CF9F-29E7-E87A-84B202C573CC}"/>
              </a:ext>
            </a:extLst>
          </p:cNvPr>
          <p:cNvSpPr txBox="1"/>
          <p:nvPr/>
        </p:nvSpPr>
        <p:spPr>
          <a:xfrm>
            <a:off x="6399111" y="4618727"/>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214482-50E2-BF50-867A-150563A04D1F}"/>
                  </a:ext>
                </a:extLst>
              </p:cNvPr>
              <p:cNvSpPr txBox="1"/>
              <p:nvPr/>
            </p:nvSpPr>
            <p:spPr>
              <a:xfrm>
                <a:off x="2850846" y="4628108"/>
                <a:ext cx="2755306"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r>
                              <a:rPr lang="fr-CH" b="0" i="1" smtClean="0">
                                <a:solidFill>
                                  <a:srgbClr val="0070C0"/>
                                </a:solidFill>
                                <a:latin typeface="Cambria Math" panose="02040503050406030204" pitchFamily="18" charset="0"/>
                              </a:rPr>
                              <m:t> </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xmlns="">
          <p:sp>
            <p:nvSpPr>
              <p:cNvPr id="7" name="TextBox 6">
                <a:extLst>
                  <a:ext uri="{FF2B5EF4-FFF2-40B4-BE49-F238E27FC236}">
                    <a16:creationId xmlns:a16="http://schemas.microsoft.com/office/drawing/2014/main" id="{7E214482-50E2-BF50-867A-150563A04D1F}"/>
                  </a:ext>
                </a:extLst>
              </p:cNvPr>
              <p:cNvSpPr txBox="1">
                <a:spLocks noRot="1" noChangeAspect="1" noMove="1" noResize="1" noEditPoints="1" noAdjustHandles="1" noChangeArrowheads="1" noChangeShapeType="1" noTextEdit="1"/>
              </p:cNvSpPr>
              <p:nvPr/>
            </p:nvSpPr>
            <p:spPr>
              <a:xfrm>
                <a:off x="2850846" y="4628108"/>
                <a:ext cx="2755306" cy="1017586"/>
              </a:xfrm>
              <a:prstGeom prst="rect">
                <a:avLst/>
              </a:prstGeom>
              <a:blipFill>
                <a:blip r:embed="rId4"/>
                <a:stretch>
                  <a:fillRect l="-3211" t="-2469" r="-1835" b="-8642"/>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AB1C9A6B-59D8-C176-3D98-9D1F535F2CE0}"/>
              </a:ext>
            </a:extLst>
          </p:cNvPr>
          <p:cNvCxnSpPr>
            <a:cxnSpLocks/>
            <a:stCxn id="6" idx="2"/>
          </p:cNvCxnSpPr>
          <p:nvPr/>
        </p:nvCxnSpPr>
        <p:spPr>
          <a:xfrm rot="5400000">
            <a:off x="6539290" y="4212962"/>
            <a:ext cx="145497" cy="169569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DD22E3E-4293-0078-2B4E-93C3C1C30C2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D59EAA3A-489D-6ABF-A12A-A09775D5C69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93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𝑞</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𝑘</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𝑞</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𝑞</m:t>
                            </m:r>
                          </m:e>
                        </m:d>
                      </m:e>
                    </m:func>
                  </m:oMath>
                </a14:m>
                <a:r>
                  <a:rPr lang="en-CH" dirty="0"/>
                  <a:t> (see below)</a:t>
                </a:r>
              </a:p>
              <a:p>
                <a:pPr lvl="1"/>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i="1">
                            <a:solidFill>
                              <a:srgbClr val="0070C0"/>
                            </a:solidFill>
                            <a:latin typeface="Cambria Math" panose="02040503050406030204" pitchFamily="18" charset="0"/>
                            <a:ea typeface="Cambria Math" panose="02040503050406030204" pitchFamily="18" charset="0"/>
                          </a:rPr>
                          <m:t>𝑘</m:t>
                        </m:r>
                        <m:r>
                          <a:rPr lang="fr-CH" b="0" i="1" smtClean="0">
                            <a:solidFill>
                              <a:srgbClr val="0070C0"/>
                            </a:solidFill>
                            <a:latin typeface="Cambria Math" panose="02040503050406030204" pitchFamily="18" charset="0"/>
                            <a:ea typeface="Cambria Math" panose="02040503050406030204" pitchFamily="18" charset="0"/>
                          </a:rPr>
                          <m:t>−1</m:t>
                        </m:r>
                      </m:sub>
                    </m:sSub>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i="1">
                            <a:solidFill>
                              <a:srgbClr val="0070C0"/>
                            </a:solidFill>
                            <a:latin typeface="Cambria Math" panose="02040503050406030204" pitchFamily="18" charset="0"/>
                            <a:ea typeface="Cambria Math" panose="02040503050406030204" pitchFamily="18" charset="0"/>
                          </a:rPr>
                          <m:t>𝑘</m:t>
                        </m:r>
                      </m:sub>
                    </m:sSub>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𝜙</m:t>
                        </m:r>
                      </m:e>
                      <m:sub>
                        <m:r>
                          <a:rPr lang="fr-CH" b="0" i="1" smtClean="0">
                            <a:solidFill>
                              <a:srgbClr val="0070C0"/>
                            </a:solidFill>
                            <a:latin typeface="Cambria Math" panose="02040503050406030204" pitchFamily="18" charset="0"/>
                            <a:ea typeface="Cambria Math" panose="02040503050406030204" pitchFamily="18" charset="0"/>
                          </a:rPr>
                          <m:t>𝐾</m:t>
                        </m:r>
                      </m:sub>
                    </m:sSub>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endParaRPr lang="en-CH" dirty="0"/>
              </a:p>
            </p:txBody>
          </p:sp>
        </mc:Choice>
        <mc:Fallback xmlns="">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p:txBody>
              <a:bodyPr>
                <a:normAutofit fontScale="70000" lnSpcReduction="20000"/>
              </a:bodyPr>
              <a:lstStyle/>
              <a:p>
                <a:r>
                  <a:rPr lang="fr-CH" dirty="0">
                    <a:solidFill>
                      <a:srgbClr val="0070C0"/>
                    </a:solidFill>
                    <a:latin typeface="Cambria Math" panose="02040503050406030204" pitchFamily="18" charset="0"/>
                    <a:ea typeface="Cambria Math" panose="02040503050406030204" pitchFamily="18" charset="0"/>
                  </a:rPr>
                  <a:t>Let’s assume the </a:t>
                </a:r>
                <a:r>
                  <a:rPr lang="fr-CH" dirty="0" err="1">
                    <a:solidFill>
                      <a:srgbClr val="0070C0"/>
                    </a:solidFill>
                    <a:latin typeface="Cambria Math" panose="02040503050406030204" pitchFamily="18" charset="0"/>
                    <a:ea typeface="Cambria Math" panose="02040503050406030204" pitchFamily="18" charset="0"/>
                  </a:rPr>
                  <a:t>tree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known</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𝑙𝑒𝑎𝑓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training set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br>
                  <a:rPr lang="fr-CH"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fr-CH" sz="260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𝑣</m:t>
                        </m:r>
                      </m:e>
                      <m:sub>
                        <m:r>
                          <a:rPr lang="fr-CH" sz="2600" b="0" i="1" smtClean="0">
                            <a:solidFill>
                              <a:srgbClr val="0070C0"/>
                            </a:solidFill>
                            <a:latin typeface="Cambria Math" panose="02040503050406030204" pitchFamily="18" charset="0"/>
                            <a:ea typeface="Cambria Math" panose="02040503050406030204" pitchFamily="18" charset="0"/>
                          </a:rPr>
                          <m:t>𝑗</m:t>
                        </m:r>
                      </m:sub>
                    </m:sSub>
                    <m:r>
                      <a:rPr lang="fr-CH" sz="2600" b="0" i="1" smtClean="0">
                        <a:solidFill>
                          <a:srgbClr val="0070C0"/>
                        </a:solidFill>
                        <a:latin typeface="Cambria Math" panose="02040503050406030204" pitchFamily="18" charset="0"/>
                        <a:ea typeface="Cambria Math" panose="02040503050406030204" pitchFamily="18" charset="0"/>
                      </a:rPr>
                      <m:t>=−</m:t>
                    </m:r>
                    <m:f>
                      <m:fPr>
                        <m:ctrlPr>
                          <a:rPr lang="fr-CH" sz="2600"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sz="2600" b="0" i="1" smtClean="0">
                                <a:solidFill>
                                  <a:srgbClr val="0070C0"/>
                                </a:solidFill>
                                <a:latin typeface="Cambria Math" panose="02040503050406030204" pitchFamily="18" charset="0"/>
                                <a:ea typeface="Cambria Math" panose="02040503050406030204" pitchFamily="18" charset="0"/>
                              </a:rPr>
                            </m:ctrlPr>
                          </m:naryPr>
                          <m:sub>
                            <m:r>
                              <m:rPr>
                                <m:brk m:alnAt="9"/>
                              </m:rPr>
                              <a:rPr lang="fr-CH" sz="2600" b="0" i="1" smtClean="0">
                                <a:solidFill>
                                  <a:srgbClr val="0070C0"/>
                                </a:solidFill>
                                <a:latin typeface="Cambria Math" panose="02040503050406030204" pitchFamily="18" charset="0"/>
                                <a:ea typeface="Cambria Math" panose="02040503050406030204" pitchFamily="18" charset="0"/>
                              </a:rPr>
                              <m:t>𝑖</m:t>
                            </m:r>
                            <m:r>
                              <a:rPr lang="fr-CH" sz="2600" b="0" i="1" smtClean="0">
                                <a:solidFill>
                                  <a:srgbClr val="0070C0"/>
                                </a:solidFill>
                                <a:latin typeface="Cambria Math" panose="02040503050406030204" pitchFamily="18" charset="0"/>
                                <a:ea typeface="Cambria Math" panose="02040503050406030204" pitchFamily="18" charset="0"/>
                              </a:rPr>
                              <m:t>∈</m:t>
                            </m:r>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𝐼</m:t>
                                </m:r>
                              </m:e>
                              <m:sub>
                                <m:r>
                                  <a:rPr lang="fr-CH" sz="2600"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𝑔</m:t>
                                </m:r>
                              </m:e>
                              <m:sub>
                                <m:r>
                                  <a:rPr lang="fr-CH" sz="2600"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sz="2600" i="1">
                                <a:solidFill>
                                  <a:srgbClr val="0070C0"/>
                                </a:solidFill>
                                <a:latin typeface="Cambria Math" panose="02040503050406030204" pitchFamily="18" charset="0"/>
                                <a:ea typeface="Cambria Math" panose="02040503050406030204" pitchFamily="18" charset="0"/>
                              </a:rPr>
                            </m:ctrlPr>
                          </m:naryPr>
                          <m:sub>
                            <m:r>
                              <m:rPr>
                                <m:brk m:alnAt="9"/>
                              </m:rPr>
                              <a:rPr lang="fr-CH" sz="2600" i="1">
                                <a:solidFill>
                                  <a:srgbClr val="0070C0"/>
                                </a:solidFill>
                                <a:latin typeface="Cambria Math" panose="02040503050406030204" pitchFamily="18" charset="0"/>
                                <a:ea typeface="Cambria Math" panose="02040503050406030204" pitchFamily="18" charset="0"/>
                              </a:rPr>
                              <m:t>𝑖</m:t>
                            </m:r>
                            <m:r>
                              <a:rPr lang="fr-CH" sz="2600" i="1">
                                <a:solidFill>
                                  <a:srgbClr val="0070C0"/>
                                </a:solidFill>
                                <a:latin typeface="Cambria Math" panose="02040503050406030204" pitchFamily="18" charset="0"/>
                                <a:ea typeface="Cambria Math" panose="02040503050406030204" pitchFamily="18" charset="0"/>
                              </a:rPr>
                              <m:t>∈</m:t>
                            </m:r>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𝐼</m:t>
                                </m:r>
                              </m:e>
                              <m:sub>
                                <m:r>
                                  <a:rPr lang="fr-CH" sz="2600" i="1">
                                    <a:solidFill>
                                      <a:srgbClr val="0070C0"/>
                                    </a:solidFill>
                                    <a:latin typeface="Cambria Math" panose="02040503050406030204" pitchFamily="18" charset="0"/>
                                    <a:ea typeface="Cambria Math" panose="02040503050406030204" pitchFamily="18" charset="0"/>
                                  </a:rPr>
                                  <m:t>𝑗</m:t>
                                </m:r>
                              </m:sub>
                            </m:sSub>
                          </m:sub>
                          <m:sup/>
                          <m:e>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h</m:t>
                                </m:r>
                              </m:e>
                              <m:sub>
                                <m:r>
                                  <a:rPr lang="fr-CH" sz="2600" i="1">
                                    <a:solidFill>
                                      <a:srgbClr val="0070C0"/>
                                    </a:solidFill>
                                    <a:latin typeface="Cambria Math" panose="02040503050406030204" pitchFamily="18" charset="0"/>
                                    <a:ea typeface="Cambria Math" panose="02040503050406030204" pitchFamily="18" charset="0"/>
                                  </a:rPr>
                                  <m:t>𝑖</m:t>
                                </m:r>
                              </m:sub>
                            </m:sSub>
                            <m:r>
                              <a:rPr lang="fr-CH" sz="2600" i="1">
                                <a:solidFill>
                                  <a:srgbClr val="0070C0"/>
                                </a:solidFill>
                                <a:latin typeface="Cambria Math" panose="02040503050406030204" pitchFamily="18" charset="0"/>
                                <a:ea typeface="Cambria Math" panose="02040503050406030204" pitchFamily="18" charset="0"/>
                              </a:rPr>
                              <m:t>+</m:t>
                            </m:r>
                            <m:r>
                              <a:rPr lang="fr-CH" sz="2600" i="1">
                                <a:solidFill>
                                  <a:srgbClr val="0070C0"/>
                                </a:solidFill>
                                <a:latin typeface="Cambria Math" panose="02040503050406030204" pitchFamily="18" charset="0"/>
                                <a:ea typeface="Cambria Math" panose="02040503050406030204" pitchFamily="18" charset="0"/>
                              </a:rPr>
                              <m:t>𝜆</m:t>
                            </m:r>
                          </m:e>
                        </m:nary>
                      </m:den>
                    </m:f>
                  </m:oMath>
                </a14:m>
                <a:endParaRPr lang="fr-CH" sz="2600" dirty="0">
                  <a:solidFill>
                    <a:srgbClr val="0070C0"/>
                  </a:solidFill>
                  <a:latin typeface="Cambria Math" panose="02040503050406030204" pitchFamily="18" charset="0"/>
                  <a:ea typeface="Cambria Math" panose="02040503050406030204" pitchFamily="18" charset="0"/>
                </a:endParaRPr>
              </a:p>
              <a:p>
                <a:pPr lvl="1"/>
                <a:r>
                  <a:rPr lang="fr-CH" dirty="0">
                    <a:solidFill>
                      <a:srgbClr val="0070C0"/>
                    </a:solidFill>
                    <a:latin typeface="Cambria Math" panose="02040503050406030204" pitchFamily="18" charset="0"/>
                    <a:ea typeface="Cambria Math" panose="02040503050406030204" pitchFamily="18" charset="0"/>
                  </a:rPr>
                  <a:t>The change in the </a:t>
                </a:r>
                <a:r>
                  <a:rPr lang="fr-CH" dirty="0" err="1">
                    <a:solidFill>
                      <a:srgbClr val="0070C0"/>
                    </a:solidFill>
                    <a:latin typeface="Cambria Math" panose="02040503050406030204" pitchFamily="18" charset="0"/>
                    <a:ea typeface="Cambria Math" panose="02040503050406030204" pitchFamily="18" charset="0"/>
                  </a:rPr>
                  <a:t>loss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function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introduced</a:t>
                </a:r>
                <a:r>
                  <a:rPr lang="fr-CH" dirty="0">
                    <a:solidFill>
                      <a:srgbClr val="0070C0"/>
                    </a:solidFill>
                    <a:latin typeface="Cambria Math" panose="02040503050406030204" pitchFamily="18" charset="0"/>
                    <a:ea typeface="Cambria Math" panose="02040503050406030204" pitchFamily="18" charset="0"/>
                  </a:rPr>
                  <a:t> by a split can </a:t>
                </a:r>
                <a:r>
                  <a:rPr lang="fr-CH" dirty="0" err="1">
                    <a:solidFill>
                      <a:srgbClr val="0070C0"/>
                    </a:solidFill>
                    <a:latin typeface="Cambria Math" panose="02040503050406030204" pitchFamily="18" charset="0"/>
                    <a:ea typeface="Cambria Math" panose="02040503050406030204" pitchFamily="18" charset="0"/>
                  </a:rPr>
                  <a:t>then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calculated</a:t>
                </a:r>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a14:m>
                <a:endParaRPr lang="fr-CH" dirty="0">
                  <a:solidFill>
                    <a:srgbClr val="0070C0"/>
                  </a:solidFill>
                  <a:latin typeface="Cambria Math" panose="02040503050406030204" pitchFamily="18" charset="0"/>
                  <a:ea typeface="Cambria Math" panose="02040503050406030204" pitchFamily="18" charset="0"/>
                </a:endParaRPr>
              </a:p>
              <a:p>
                <a:pPr marL="457200" lvl="1" indent="0">
                  <a:buNone/>
                </a:pPr>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en-CH" i="1" dirty="0">
                    <a:solidFill>
                      <a:srgbClr val="0070C0"/>
                    </a:solidFill>
                  </a:rPr>
                  <a:t>gbtree</a:t>
                </a:r>
                <a:r>
                  <a:rPr lang="en-CH" dirty="0">
                    <a:solidFill>
                      <a:srgbClr val="0070C0"/>
                    </a:solidFill>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i="1">
                            <a:solidFill>
                              <a:srgbClr val="0070C0"/>
                            </a:solidFill>
                            <a:latin typeface="Cambria Math" panose="02040503050406030204" pitchFamily="18" charset="0"/>
                            <a:ea typeface="Cambria Math" panose="02040503050406030204" pitchFamily="18" charset="0"/>
                          </a:rPr>
                          <m:t>𝑠𝑝𝑙𝑖𝑡</m:t>
                        </m:r>
                      </m:sub>
                    </m:sSub>
                  </m:oMath>
                </a14:m>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blipFill>
                <a:blip r:embed="rId2"/>
                <a:stretch>
                  <a:fillRect l="-603"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E85F85-0E19-B7A6-20DF-379261BDC789}"/>
                  </a:ext>
                </a:extLst>
              </p:cNvPr>
              <p:cNvSpPr txBox="1"/>
              <p:nvPr/>
            </p:nvSpPr>
            <p:spPr>
              <a:xfrm>
                <a:off x="4686300" y="2924029"/>
                <a:ext cx="3749040" cy="667042"/>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CH" b="0" i="0" smtClean="0">
                          <a:solidFill>
                            <a:srgbClr val="00B050"/>
                          </a:solidFill>
                          <a:latin typeface="Cambria Math" panose="02040503050406030204" pitchFamily="18" charset="0"/>
                          <a:ea typeface="Cambria Math" panose="02040503050406030204" pitchFamily="18" charset="0"/>
                        </a:rPr>
                        <m:t>square</m:t>
                      </m:r>
                      <m:r>
                        <a:rPr lang="fr-CH" b="0" i="0" smtClean="0">
                          <a:solidFill>
                            <a:srgbClr val="00B050"/>
                          </a:solidFill>
                          <a:latin typeface="Cambria Math" panose="02040503050406030204" pitchFamily="18" charset="0"/>
                          <a:ea typeface="Cambria Math" panose="02040503050406030204" pitchFamily="18" charset="0"/>
                        </a:rPr>
                        <m:t> </m:t>
                      </m:r>
                      <m:r>
                        <m:rPr>
                          <m:sty m:val="p"/>
                        </m:rPr>
                        <a:rPr lang="fr-CH" b="0" i="0" smtClean="0">
                          <a:solidFill>
                            <a:srgbClr val="00B050"/>
                          </a:solidFill>
                          <a:latin typeface="Cambria Math" panose="02040503050406030204" pitchFamily="18" charset="0"/>
                          <a:ea typeface="Cambria Math" panose="02040503050406030204" pitchFamily="18" charset="0"/>
                        </a:rPr>
                        <m:t>loss</m:t>
                      </m:r>
                      <m:r>
                        <a:rPr lang="fr-CH" b="0" i="0" smtClean="0">
                          <a:solidFill>
                            <a:srgbClr val="00B050"/>
                          </a:solidFill>
                          <a:latin typeface="Cambria Math" panose="02040503050406030204" pitchFamily="18" charset="0"/>
                          <a:ea typeface="Cambria Math" panose="02040503050406030204" pitchFamily="18" charset="0"/>
                        </a:rPr>
                        <m:t>: </m:t>
                      </m:r>
                      <m:r>
                        <a:rPr lang="fr-CH" i="1">
                          <a:solidFill>
                            <a:srgbClr val="00B050"/>
                          </a:solidFill>
                          <a:latin typeface="Cambria Math" panose="02040503050406030204" pitchFamily="18" charset="0"/>
                          <a:ea typeface="Cambria Math" panose="02040503050406030204" pitchFamily="18" charset="0"/>
                        </a:rPr>
                        <m:t>𝑣</m:t>
                      </m:r>
                      <m:r>
                        <a:rPr lang="fr-CH" i="1">
                          <a:solidFill>
                            <a:srgbClr val="00B050"/>
                          </a:solidFill>
                          <a:latin typeface="Cambria Math" panose="02040503050406030204" pitchFamily="18" charset="0"/>
                          <a:ea typeface="Cambria Math" panose="02040503050406030204" pitchFamily="18" charset="0"/>
                        </a:rPr>
                        <m:t>=−</m:t>
                      </m:r>
                      <m:f>
                        <m:fPr>
                          <m:ctrlPr>
                            <a:rPr lang="fr-CH" i="1">
                              <a:solidFill>
                                <a:srgbClr val="00B050"/>
                              </a:solidFill>
                              <a:latin typeface="Cambria Math" panose="02040503050406030204" pitchFamily="18" charset="0"/>
                              <a:ea typeface="Cambria Math" panose="02040503050406030204" pitchFamily="18" charset="0"/>
                            </a:rPr>
                          </m:ctrlPr>
                        </m:fPr>
                        <m:num>
                          <m:nary>
                            <m:naryPr>
                              <m:chr m:val="∑"/>
                              <m:limLoc m:val="subSup"/>
                              <m:supHide m:val="on"/>
                              <m:ctrlPr>
                                <a:rPr lang="fr-CH" i="1">
                                  <a:solidFill>
                                    <a:srgbClr val="00B050"/>
                                  </a:solidFill>
                                  <a:latin typeface="Cambria Math" panose="02040503050406030204" pitchFamily="18" charset="0"/>
                                  <a:ea typeface="Cambria Math" panose="02040503050406030204" pitchFamily="18" charset="0"/>
                                </a:rPr>
                              </m:ctrlPr>
                            </m:naryPr>
                            <m:sub>
                              <m:r>
                                <m:rPr>
                                  <m:brk m:alnAt="9"/>
                                </m:rPr>
                                <a:rPr lang="fr-CH" i="1">
                                  <a:solidFill>
                                    <a:srgbClr val="00B050"/>
                                  </a:solidFill>
                                  <a:latin typeface="Cambria Math" panose="02040503050406030204" pitchFamily="18" charset="0"/>
                                  <a:ea typeface="Cambria Math" panose="02040503050406030204" pitchFamily="18" charset="0"/>
                                </a:rPr>
                                <m:t>𝑖</m:t>
                              </m:r>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𝐼</m:t>
                              </m:r>
                            </m:sub>
                            <m:sup/>
                            <m:e>
                              <m:d>
                                <m:dPr>
                                  <m:ctrlPr>
                                    <a:rPr lang="fr-CH" i="1">
                                      <a:solidFill>
                                        <a:srgbClr val="00B050"/>
                                      </a:solidFill>
                                      <a:latin typeface="Cambria Math" panose="02040503050406030204" pitchFamily="18" charset="0"/>
                                      <a:ea typeface="Cambria Math" panose="02040503050406030204" pitchFamily="18" charset="0"/>
                                    </a:rPr>
                                  </m:ctrlPr>
                                </m:dPr>
                                <m:e>
                                  <m:sSubSup>
                                    <m:sSubSupPr>
                                      <m:ctrlPr>
                                        <a:rPr lang="fr-CH" i="1">
                                          <a:solidFill>
                                            <a:srgbClr val="00B050"/>
                                          </a:solidFill>
                                          <a:latin typeface="Cambria Math" panose="02040503050406030204" pitchFamily="18" charset="0"/>
                                        </a:rPr>
                                      </m:ctrlPr>
                                    </m:sSubSupPr>
                                    <m:e>
                                      <m:acc>
                                        <m:accPr>
                                          <m:chr m:val="̂"/>
                                          <m:ctrlPr>
                                            <a:rPr lang="en-CH" i="1">
                                              <a:solidFill>
                                                <a:srgbClr val="00B050"/>
                                              </a:solidFill>
                                              <a:latin typeface="Cambria Math" panose="02040503050406030204" pitchFamily="18" charset="0"/>
                                            </a:rPr>
                                          </m:ctrlPr>
                                        </m:accPr>
                                        <m:e>
                                          <m:r>
                                            <a:rPr lang="fr-CH" i="1">
                                              <a:solidFill>
                                                <a:srgbClr val="00B050"/>
                                              </a:solidFill>
                                              <a:latin typeface="Cambria Math" panose="02040503050406030204" pitchFamily="18" charset="0"/>
                                            </a:rPr>
                                            <m:t>𝑦</m:t>
                                          </m:r>
                                        </m:e>
                                      </m:acc>
                                    </m:e>
                                    <m:sub>
                                      <m:r>
                                        <a:rPr lang="fr-CH" i="1">
                                          <a:solidFill>
                                            <a:srgbClr val="00B050"/>
                                          </a:solidFill>
                                          <a:latin typeface="Cambria Math" panose="02040503050406030204" pitchFamily="18" charset="0"/>
                                        </a:rPr>
                                        <m:t>𝑖</m:t>
                                      </m:r>
                                    </m:sub>
                                    <m:sup>
                                      <m:r>
                                        <a:rPr lang="fr-CH" i="1">
                                          <a:solidFill>
                                            <a:srgbClr val="00B050"/>
                                          </a:solidFill>
                                          <a:latin typeface="Cambria Math" panose="02040503050406030204" pitchFamily="18" charset="0"/>
                                        </a:rPr>
                                        <m:t> </m:t>
                                      </m:r>
                                    </m:sup>
                                  </m:sSubSup>
                                  <m:r>
                                    <a:rPr lang="fr-CH" i="1">
                                      <a:solidFill>
                                        <a:srgbClr val="00B050"/>
                                      </a:solidFill>
                                      <a:latin typeface="Cambria Math" panose="02040503050406030204" pitchFamily="18" charset="0"/>
                                    </a:rPr>
                                    <m:t>−</m:t>
                                  </m:r>
                                  <m:sSub>
                                    <m:sSubPr>
                                      <m:ctrlPr>
                                        <a:rPr lang="fr-CH" i="1">
                                          <a:solidFill>
                                            <a:srgbClr val="00B050"/>
                                          </a:solidFill>
                                          <a:latin typeface="Cambria Math" panose="02040503050406030204" pitchFamily="18" charset="0"/>
                                        </a:rPr>
                                      </m:ctrlPr>
                                    </m:sSubPr>
                                    <m:e>
                                      <m:r>
                                        <a:rPr lang="fr-CH" i="1">
                                          <a:solidFill>
                                            <a:srgbClr val="00B050"/>
                                          </a:solidFill>
                                          <a:latin typeface="Cambria Math" panose="02040503050406030204" pitchFamily="18" charset="0"/>
                                        </a:rPr>
                                        <m:t>𝑦</m:t>
                                      </m:r>
                                    </m:e>
                                    <m:sub>
                                      <m:r>
                                        <a:rPr lang="fr-CH" i="1">
                                          <a:solidFill>
                                            <a:srgbClr val="00B050"/>
                                          </a:solidFill>
                                          <a:latin typeface="Cambria Math" panose="02040503050406030204" pitchFamily="18" charset="0"/>
                                        </a:rPr>
                                        <m:t>𝑖</m:t>
                                      </m:r>
                                    </m:sub>
                                  </m:sSub>
                                </m:e>
                              </m:d>
                            </m:e>
                          </m:nary>
                        </m:num>
                        <m:den>
                          <m:d>
                            <m:dPr>
                              <m:begChr m:val="|"/>
                              <m:endChr m:val="|"/>
                              <m:ctrlPr>
                                <a:rPr lang="fr-CH" i="1">
                                  <a:solidFill>
                                    <a:srgbClr val="00B050"/>
                                  </a:solidFill>
                                  <a:latin typeface="Cambria Math" panose="02040503050406030204" pitchFamily="18" charset="0"/>
                                  <a:ea typeface="Cambria Math" panose="02040503050406030204" pitchFamily="18" charset="0"/>
                                </a:rPr>
                              </m:ctrlPr>
                            </m:dPr>
                            <m:e>
                              <m:r>
                                <a:rPr lang="fr-CH" i="1">
                                  <a:solidFill>
                                    <a:srgbClr val="00B050"/>
                                  </a:solidFill>
                                  <a:latin typeface="Cambria Math" panose="02040503050406030204" pitchFamily="18" charset="0"/>
                                  <a:ea typeface="Cambria Math" panose="02040503050406030204" pitchFamily="18" charset="0"/>
                                </a:rPr>
                                <m:t>𝐼</m:t>
                              </m:r>
                            </m:e>
                          </m:d>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7" name="TextBox 6">
                <a:extLst>
                  <a:ext uri="{FF2B5EF4-FFF2-40B4-BE49-F238E27FC236}">
                    <a16:creationId xmlns:a16="http://schemas.microsoft.com/office/drawing/2014/main" id="{2EE85F85-0E19-B7A6-20DF-379261BDC789}"/>
                  </a:ext>
                </a:extLst>
              </p:cNvPr>
              <p:cNvSpPr txBox="1">
                <a:spLocks noRot="1" noChangeAspect="1" noMove="1" noResize="1" noEditPoints="1" noAdjustHandles="1" noChangeArrowheads="1" noChangeShapeType="1" noTextEdit="1"/>
              </p:cNvSpPr>
              <p:nvPr/>
            </p:nvSpPr>
            <p:spPr>
              <a:xfrm>
                <a:off x="4686300" y="2924029"/>
                <a:ext cx="3749040" cy="667042"/>
              </a:xfrm>
              <a:prstGeom prst="rect">
                <a:avLst/>
              </a:prstGeom>
              <a:blipFill>
                <a:blip r:embed="rId4"/>
                <a:stretch>
                  <a:fillRect t="-64151" b="-4905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364124-9EBC-A868-EE26-8E155FAD3F2B}"/>
                  </a:ext>
                </a:extLst>
              </p:cNvPr>
              <p:cNvSpPr txBox="1"/>
              <p:nvPr/>
            </p:nvSpPr>
            <p:spPr>
              <a:xfrm>
                <a:off x="4055431" y="5870431"/>
                <a:ext cx="7737676" cy="771237"/>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sz="1600" i="1" smtClean="0">
                              <a:solidFill>
                                <a:srgbClr val="00B050"/>
                              </a:solidFill>
                              <a:latin typeface="Cambria Math" panose="02040503050406030204" pitchFamily="18" charset="0"/>
                              <a:ea typeface="Cambria Math" panose="02040503050406030204" pitchFamily="18" charset="0"/>
                            </a:rPr>
                          </m:ctrlPr>
                        </m:sSubPr>
                        <m:e>
                          <m:r>
                            <a:rPr lang="en-CH" sz="1600" i="1">
                              <a:solidFill>
                                <a:srgbClr val="00B050"/>
                              </a:solidFill>
                              <a:latin typeface="Cambria Math" panose="02040503050406030204" pitchFamily="18" charset="0"/>
                              <a:ea typeface="Cambria Math" panose="02040503050406030204" pitchFamily="18" charset="0"/>
                            </a:rPr>
                            <m:t>ℒ</m:t>
                          </m:r>
                        </m:e>
                        <m:sub>
                          <m:r>
                            <a:rPr lang="fr-CH" sz="1600" b="0" i="1" smtClean="0">
                              <a:solidFill>
                                <a:srgbClr val="00B050"/>
                              </a:solidFill>
                              <a:latin typeface="Cambria Math" panose="02040503050406030204" pitchFamily="18" charset="0"/>
                              <a:ea typeface="Cambria Math" panose="02040503050406030204" pitchFamily="18" charset="0"/>
                            </a:rPr>
                            <m:t>𝑠𝑝𝑙𝑖𝑡</m:t>
                          </m:r>
                        </m:sub>
                      </m:sSub>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b="0" i="1" smtClean="0">
                              <a:solidFill>
                                <a:srgbClr val="00B050"/>
                              </a:solidFill>
                              <a:latin typeface="Cambria Math" panose="02040503050406030204" pitchFamily="18" charset="0"/>
                              <a:ea typeface="Cambria Math" panose="02040503050406030204" pitchFamily="18" charset="0"/>
                            </a:rPr>
                          </m:ctrlPr>
                        </m:fPr>
                        <m:num>
                          <m:r>
                            <a:rPr lang="fr-CH" sz="1600" b="0" i="1" smtClean="0">
                              <a:solidFill>
                                <a:srgbClr val="00B050"/>
                              </a:solidFill>
                              <a:latin typeface="Cambria Math" panose="02040503050406030204" pitchFamily="18" charset="0"/>
                              <a:ea typeface="Cambria Math" panose="02040503050406030204" pitchFamily="18" charset="0"/>
                            </a:rPr>
                            <m:t>1</m:t>
                          </m:r>
                        </m:num>
                        <m:den>
                          <m:r>
                            <a:rPr lang="fr-CH" sz="1600" b="0" i="1" smtClean="0">
                              <a:solidFill>
                                <a:srgbClr val="00B050"/>
                              </a:solidFill>
                              <a:latin typeface="Cambria Math" panose="02040503050406030204" pitchFamily="18" charset="0"/>
                              <a:ea typeface="Cambria Math" panose="02040503050406030204" pitchFamily="18" charset="0"/>
                            </a:rPr>
                            <m:t>2</m:t>
                          </m:r>
                        </m:den>
                      </m:f>
                      <m:d>
                        <m:dPr>
                          <m:begChr m:val="["/>
                          <m:endChr m:val="]"/>
                          <m:ctrlPr>
                            <a:rPr lang="fr-CH" sz="1600" b="0" i="1" smtClean="0">
                              <a:solidFill>
                                <a:srgbClr val="00B050"/>
                              </a:solidFill>
                              <a:latin typeface="Cambria Math" panose="02040503050406030204" pitchFamily="18" charset="0"/>
                              <a:ea typeface="Cambria Math" panose="02040503050406030204" pitchFamily="18" charset="0"/>
                            </a:rPr>
                          </m:ctrlPr>
                        </m:dPr>
                        <m:e>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𝐿</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𝑅</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 </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𝛾</m:t>
                      </m:r>
                    </m:oMath>
                  </m:oMathPara>
                </a14:m>
                <a:endParaRPr lang="fr-CH" sz="1600" dirty="0">
                  <a:solidFill>
                    <a:srgbClr val="0070C0"/>
                  </a:solidFill>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A9364124-9EBC-A868-EE26-8E155FAD3F2B}"/>
                  </a:ext>
                </a:extLst>
              </p:cNvPr>
              <p:cNvSpPr txBox="1">
                <a:spLocks noRot="1" noChangeAspect="1" noMove="1" noResize="1" noEditPoints="1" noAdjustHandles="1" noChangeArrowheads="1" noChangeShapeType="1" noTextEdit="1"/>
              </p:cNvSpPr>
              <p:nvPr/>
            </p:nvSpPr>
            <p:spPr>
              <a:xfrm>
                <a:off x="4055431" y="5870431"/>
                <a:ext cx="7737676" cy="771237"/>
              </a:xfrm>
              <a:prstGeom prst="rect">
                <a:avLst/>
              </a:prstGeom>
              <a:blipFill>
                <a:blip r:embed="rId5"/>
                <a:stretch>
                  <a:fillRect t="-40323" b="-30645"/>
                </a:stretch>
              </a:blipFill>
            </p:spPr>
            <p:txBody>
              <a:bodyPr/>
              <a:lstStyle/>
              <a:p>
                <a:r>
                  <a:rPr lang="en-CH">
                    <a:noFill/>
                  </a:rPr>
                  <a:t> </a:t>
                </a:r>
              </a:p>
            </p:txBody>
          </p:sp>
        </mc:Fallback>
      </mc:AlternateContent>
    </p:spTree>
    <p:extLst>
      <p:ext uri="{BB962C8B-B14F-4D97-AF65-F5344CB8AC3E}">
        <p14:creationId xmlns:p14="http://schemas.microsoft.com/office/powerpoint/2010/main" val="19197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DBCD-2082-EBBC-4E5F-D83559438632}"/>
              </a:ext>
            </a:extLst>
          </p:cNvPr>
          <p:cNvSpPr>
            <a:spLocks noGrp="1"/>
          </p:cNvSpPr>
          <p:nvPr>
            <p:ph type="title"/>
          </p:nvPr>
        </p:nvSpPr>
        <p:spPr/>
        <p:txBody>
          <a:bodyPr/>
          <a:lstStyle/>
          <a:p>
            <a:r>
              <a:rPr lang="en-CH" dirty="0"/>
              <a:t>Outline</a:t>
            </a:r>
          </a:p>
        </p:txBody>
      </p:sp>
      <p:sp>
        <p:nvSpPr>
          <p:cNvPr id="3" name="Content Placeholder 2">
            <a:extLst>
              <a:ext uri="{FF2B5EF4-FFF2-40B4-BE49-F238E27FC236}">
                <a16:creationId xmlns:a16="http://schemas.microsoft.com/office/drawing/2014/main" id="{86DD9F19-F281-4EEF-C10E-60828CD306E4}"/>
              </a:ext>
            </a:extLst>
          </p:cNvPr>
          <p:cNvSpPr>
            <a:spLocks noGrp="1"/>
          </p:cNvSpPr>
          <p:nvPr>
            <p:ph idx="1"/>
          </p:nvPr>
        </p:nvSpPr>
        <p:spPr>
          <a:xfrm>
            <a:off x="838200" y="1925994"/>
            <a:ext cx="10515600" cy="4351338"/>
          </a:xfrm>
        </p:spPr>
        <p:txBody>
          <a:bodyPr>
            <a:normAutofit fontScale="92500"/>
          </a:bodyPr>
          <a:lstStyle/>
          <a:p>
            <a:r>
              <a:rPr lang="en-CH" sz="3600" dirty="0">
                <a:solidFill>
                  <a:srgbClr val="0070C0"/>
                </a:solidFill>
              </a:rPr>
              <a:t>Intermediate machine learning (ML)</a:t>
            </a:r>
          </a:p>
          <a:p>
            <a:r>
              <a:rPr lang="en-CH" sz="3600" dirty="0">
                <a:solidFill>
                  <a:srgbClr val="0070C0"/>
                </a:solidFill>
              </a:rPr>
              <a:t>Trees</a:t>
            </a:r>
          </a:p>
          <a:p>
            <a:r>
              <a:rPr lang="en-CH" sz="3600" dirty="0">
                <a:solidFill>
                  <a:srgbClr val="0070C0"/>
                </a:solidFill>
              </a:rPr>
              <a:t>Bagging and boosting</a:t>
            </a:r>
          </a:p>
          <a:p>
            <a:r>
              <a:rPr lang="en-CH" sz="3600" dirty="0">
                <a:solidFill>
                  <a:srgbClr val="0070C0"/>
                </a:solidFill>
              </a:rPr>
              <a:t>Classification and regression with XGBoost</a:t>
            </a:r>
          </a:p>
          <a:p>
            <a:r>
              <a:rPr lang="en-CH" sz="3600" dirty="0">
                <a:solidFill>
                  <a:srgbClr val="0070C0"/>
                </a:solidFill>
              </a:rPr>
              <a:t>Hyperparameter optimization with Hyperopt</a:t>
            </a:r>
          </a:p>
          <a:p>
            <a:r>
              <a:rPr lang="en-CH" sz="3600" dirty="0">
                <a:solidFill>
                  <a:srgbClr val="0070C0"/>
                </a:solidFill>
              </a:rPr>
              <a:t>Nested cross-validation</a:t>
            </a:r>
          </a:p>
          <a:p>
            <a:r>
              <a:rPr lang="en-CH" sz="3600" dirty="0">
                <a:solidFill>
                  <a:srgbClr val="0070C0"/>
                </a:solidFill>
              </a:rPr>
              <a:t>Interpretable machine learning with LIME and SHAP</a:t>
            </a:r>
          </a:p>
        </p:txBody>
      </p:sp>
      <p:pic>
        <p:nvPicPr>
          <p:cNvPr id="4" name="Picture 3">
            <a:extLst>
              <a:ext uri="{FF2B5EF4-FFF2-40B4-BE49-F238E27FC236}">
                <a16:creationId xmlns:a16="http://schemas.microsoft.com/office/drawing/2014/main" id="{BE679A36-6B0A-5F0F-1E95-59D1DDCD583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81EF26E-860D-88E7-FF18-1576E9D2B4F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170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1182-77C4-5F0F-AFF2-13274AD829E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AAC6483-7D50-0293-1F24-6D1621A76B54}"/>
              </a:ext>
            </a:extLst>
          </p:cNvPr>
          <p:cNvPicPr>
            <a:picLocks noChangeAspect="1"/>
          </p:cNvPicPr>
          <p:nvPr/>
        </p:nvPicPr>
        <p:blipFill>
          <a:blip r:embed="rId2"/>
          <a:stretch>
            <a:fillRect/>
          </a:stretch>
        </p:blipFill>
        <p:spPr>
          <a:xfrm>
            <a:off x="5277734" y="1179710"/>
            <a:ext cx="5441066" cy="3532183"/>
          </a:xfrm>
          <a:prstGeom prst="rect">
            <a:avLst/>
          </a:prstGeom>
        </p:spPr>
      </p:pic>
      <p:sp>
        <p:nvSpPr>
          <p:cNvPr id="2" name="Title 1">
            <a:extLst>
              <a:ext uri="{FF2B5EF4-FFF2-40B4-BE49-F238E27FC236}">
                <a16:creationId xmlns:a16="http://schemas.microsoft.com/office/drawing/2014/main" id="{CD081C94-54CD-62D5-C052-8B96368943C3}"/>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FD2D7-9715-6190-1AEA-CC58EED1E8C0}"/>
                  </a:ext>
                </a:extLst>
              </p:cNvPr>
              <p:cNvSpPr txBox="1"/>
              <p:nvPr/>
            </p:nvSpPr>
            <p:spPr>
              <a:xfrm>
                <a:off x="1232704" y="5964880"/>
                <a:ext cx="2702689"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𝑣</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𝐼</m:t>
                              </m:r>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num>
                        <m:den>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5" name="TextBox 4">
                <a:extLst>
                  <a:ext uri="{FF2B5EF4-FFF2-40B4-BE49-F238E27FC236}">
                    <a16:creationId xmlns:a16="http://schemas.microsoft.com/office/drawing/2014/main" id="{6ABFD2D7-9715-6190-1AEA-CC58EED1E8C0}"/>
                  </a:ext>
                </a:extLst>
              </p:cNvPr>
              <p:cNvSpPr txBox="1">
                <a:spLocks noRot="1" noChangeAspect="1" noMove="1" noResize="1" noEditPoints="1" noAdjustHandles="1" noChangeArrowheads="1" noChangeShapeType="1" noTextEdit="1"/>
              </p:cNvSpPr>
              <p:nvPr/>
            </p:nvSpPr>
            <p:spPr>
              <a:xfrm>
                <a:off x="1232704" y="5964880"/>
                <a:ext cx="2702689" cy="667042"/>
              </a:xfrm>
              <a:prstGeom prst="rect">
                <a:avLst/>
              </a:prstGeom>
              <a:blipFill>
                <a:blip r:embed="rId3"/>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3AA60-3544-E95B-7B2B-FB6A7CF6856C}"/>
                  </a:ext>
                </a:extLst>
              </p:cNvPr>
              <p:cNvSpPr txBox="1"/>
              <p:nvPr/>
            </p:nvSpPr>
            <p:spPr>
              <a:xfrm>
                <a:off x="4055431" y="5870431"/>
                <a:ext cx="7737676"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m:oMathPara>
                </a14:m>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483AA60-3544-E95B-7B2B-FB6A7CF6856C}"/>
                  </a:ext>
                </a:extLst>
              </p:cNvPr>
              <p:cNvSpPr txBox="1">
                <a:spLocks noRot="1" noChangeAspect="1" noMove="1" noResize="1" noEditPoints="1" noAdjustHandles="1" noChangeArrowheads="1" noChangeShapeType="1" noTextEdit="1"/>
              </p:cNvSpPr>
              <p:nvPr/>
            </p:nvSpPr>
            <p:spPr>
              <a:xfrm>
                <a:off x="4055431" y="5870431"/>
                <a:ext cx="7737676" cy="855940"/>
              </a:xfrm>
              <a:prstGeom prst="rect">
                <a:avLst/>
              </a:prstGeom>
              <a:blipFill>
                <a:blip r:embed="rId4"/>
                <a:stretch>
                  <a:fillRect t="-41176" b="-2647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63CA7D3-CEED-CEDB-AB00-6A5E1814F9A1}"/>
                  </a:ext>
                </a:extLst>
              </p:cNvPr>
              <p:cNvSpPr txBox="1"/>
              <p:nvPr/>
            </p:nvSpPr>
            <p:spPr>
              <a:xfrm>
                <a:off x="1625600" y="5520140"/>
                <a:ext cx="2270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𝜂</m:t>
                      </m:r>
                      <m:r>
                        <a:rPr lang="fr-CH" b="0" i="1" smtClean="0">
                          <a:solidFill>
                            <a:srgbClr val="0070C0"/>
                          </a:solidFill>
                          <a:latin typeface="Cambria Math" panose="02040503050406030204" pitchFamily="18" charset="0"/>
                          <a:ea typeface="Cambria Math" panose="02040503050406030204" pitchFamily="18" charset="0"/>
                        </a:rPr>
                        <m:t>=0.5; </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=10</m:t>
                      </m:r>
                    </m:oMath>
                  </m:oMathPara>
                </a14:m>
                <a:endParaRPr lang="en-CH" dirty="0">
                  <a:solidFill>
                    <a:srgbClr val="0070C0"/>
                  </a:solidFill>
                </a:endParaRPr>
              </a:p>
            </p:txBody>
          </p:sp>
        </mc:Choice>
        <mc:Fallback xmlns="">
          <p:sp>
            <p:nvSpPr>
              <p:cNvPr id="48" name="TextBox 47">
                <a:extLst>
                  <a:ext uri="{FF2B5EF4-FFF2-40B4-BE49-F238E27FC236}">
                    <a16:creationId xmlns:a16="http://schemas.microsoft.com/office/drawing/2014/main" id="{363CA7D3-CEED-CEDB-AB00-6A5E1814F9A1}"/>
                  </a:ext>
                </a:extLst>
              </p:cNvPr>
              <p:cNvSpPr txBox="1">
                <a:spLocks noRot="1" noChangeAspect="1" noMove="1" noResize="1" noEditPoints="1" noAdjustHandles="1" noChangeArrowheads="1" noChangeShapeType="1" noTextEdit="1"/>
              </p:cNvSpPr>
              <p:nvPr/>
            </p:nvSpPr>
            <p:spPr>
              <a:xfrm>
                <a:off x="1625600" y="5520140"/>
                <a:ext cx="2270750" cy="276999"/>
              </a:xfrm>
              <a:prstGeom prst="rect">
                <a:avLst/>
              </a:prstGeom>
              <a:blipFill>
                <a:blip r:embed="rId5"/>
                <a:stretch>
                  <a:fillRect l="-2793" t="-8696" r="-2235" b="-39130"/>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37FE7BB8-ED34-BE8F-F193-9A00E922C006}"/>
              </a:ext>
            </a:extLst>
          </p:cNvPr>
          <p:cNvPicPr>
            <a:picLocks noChangeAspect="1"/>
          </p:cNvPicPr>
          <p:nvPr/>
        </p:nvPicPr>
        <p:blipFill>
          <a:blip r:embed="rId6"/>
          <a:stretch>
            <a:fillRect/>
          </a:stretch>
        </p:blipFill>
        <p:spPr>
          <a:xfrm>
            <a:off x="5277734" y="1179709"/>
            <a:ext cx="5441066" cy="3532183"/>
          </a:xfrm>
          <a:prstGeom prst="rect">
            <a:avLst/>
          </a:prstGeom>
        </p:spPr>
      </p:pic>
      <p:pic>
        <p:nvPicPr>
          <p:cNvPr id="4" name="Picture 3">
            <a:extLst>
              <a:ext uri="{FF2B5EF4-FFF2-40B4-BE49-F238E27FC236}">
                <a16:creationId xmlns:a16="http://schemas.microsoft.com/office/drawing/2014/main" id="{F98307E7-C9E5-B584-AE34-01CD413A3598}"/>
              </a:ext>
            </a:extLst>
          </p:cNvPr>
          <p:cNvPicPr>
            <a:picLocks noChangeAspect="1"/>
          </p:cNvPicPr>
          <p:nvPr/>
        </p:nvPicPr>
        <p:blipFill>
          <a:blip r:embed="rId7"/>
          <a:stretch>
            <a:fillRect/>
          </a:stretch>
        </p:blipFill>
        <p:spPr>
          <a:xfrm>
            <a:off x="5277734" y="773883"/>
            <a:ext cx="5441066" cy="3938009"/>
          </a:xfrm>
          <a:prstGeom prst="rect">
            <a:avLst/>
          </a:prstGeom>
        </p:spPr>
      </p:pic>
      <p:pic>
        <p:nvPicPr>
          <p:cNvPr id="6" name="Picture 5">
            <a:extLst>
              <a:ext uri="{FF2B5EF4-FFF2-40B4-BE49-F238E27FC236}">
                <a16:creationId xmlns:a16="http://schemas.microsoft.com/office/drawing/2014/main" id="{8031D53F-BB6B-FBD1-EB77-03586F672771}"/>
              </a:ext>
            </a:extLst>
          </p:cNvPr>
          <p:cNvPicPr>
            <a:picLocks noChangeAspect="1"/>
          </p:cNvPicPr>
          <p:nvPr/>
        </p:nvPicPr>
        <p:blipFill>
          <a:blip r:embed="rId8"/>
          <a:stretch>
            <a:fillRect/>
          </a:stretch>
        </p:blipFill>
        <p:spPr>
          <a:xfrm>
            <a:off x="5277734" y="773883"/>
            <a:ext cx="5441066" cy="3938009"/>
          </a:xfrm>
          <a:prstGeom prst="rect">
            <a:avLst/>
          </a:prstGeom>
        </p:spPr>
      </p:pic>
      <p:pic>
        <p:nvPicPr>
          <p:cNvPr id="11" name="Picture 10">
            <a:extLst>
              <a:ext uri="{FF2B5EF4-FFF2-40B4-BE49-F238E27FC236}">
                <a16:creationId xmlns:a16="http://schemas.microsoft.com/office/drawing/2014/main" id="{D54E94CF-ACDF-1B76-053E-AD4CBD89A6EB}"/>
              </a:ext>
            </a:extLst>
          </p:cNvPr>
          <p:cNvPicPr>
            <a:picLocks noChangeAspect="1"/>
          </p:cNvPicPr>
          <p:nvPr/>
        </p:nvPicPr>
        <p:blipFill>
          <a:blip r:embed="rId9"/>
          <a:stretch>
            <a:fillRect/>
          </a:stretch>
        </p:blipFill>
        <p:spPr>
          <a:xfrm>
            <a:off x="5277734" y="751740"/>
            <a:ext cx="5441066" cy="3938009"/>
          </a:xfrm>
          <a:prstGeom prst="rect">
            <a:avLst/>
          </a:prstGeom>
        </p:spPr>
      </p:pic>
      <p:pic>
        <p:nvPicPr>
          <p:cNvPr id="12" name="Picture 11">
            <a:extLst>
              <a:ext uri="{FF2B5EF4-FFF2-40B4-BE49-F238E27FC236}">
                <a16:creationId xmlns:a16="http://schemas.microsoft.com/office/drawing/2014/main" id="{DF7C00E7-4428-EC23-9E8A-2B7A317FC1B8}"/>
              </a:ext>
            </a:extLst>
          </p:cNvPr>
          <p:cNvPicPr>
            <a:picLocks noChangeAspect="1"/>
          </p:cNvPicPr>
          <p:nvPr/>
        </p:nvPicPr>
        <p:blipFill>
          <a:blip r:embed="rId10"/>
          <a:stretch>
            <a:fillRect/>
          </a:stretch>
        </p:blipFill>
        <p:spPr>
          <a:xfrm>
            <a:off x="5277734" y="751739"/>
            <a:ext cx="5441066" cy="3938009"/>
          </a:xfrm>
          <a:prstGeom prst="rect">
            <a:avLst/>
          </a:prstGeom>
        </p:spPr>
      </p:pic>
      <p:pic>
        <p:nvPicPr>
          <p:cNvPr id="13" name="Picture 12">
            <a:extLst>
              <a:ext uri="{FF2B5EF4-FFF2-40B4-BE49-F238E27FC236}">
                <a16:creationId xmlns:a16="http://schemas.microsoft.com/office/drawing/2014/main" id="{89790F7C-8B43-3426-D638-83A8A33BC245}"/>
              </a:ext>
            </a:extLst>
          </p:cNvPr>
          <p:cNvPicPr>
            <a:picLocks noChangeAspect="1"/>
          </p:cNvPicPr>
          <p:nvPr/>
        </p:nvPicPr>
        <p:blipFill>
          <a:blip r:embed="rId11"/>
          <a:stretch>
            <a:fillRect/>
          </a:stretch>
        </p:blipFill>
        <p:spPr>
          <a:xfrm>
            <a:off x="5277734" y="751738"/>
            <a:ext cx="5441066" cy="3938009"/>
          </a:xfrm>
          <a:prstGeom prst="rect">
            <a:avLst/>
          </a:prstGeom>
        </p:spPr>
      </p:pic>
      <p:pic>
        <p:nvPicPr>
          <p:cNvPr id="14" name="Picture 13">
            <a:extLst>
              <a:ext uri="{FF2B5EF4-FFF2-40B4-BE49-F238E27FC236}">
                <a16:creationId xmlns:a16="http://schemas.microsoft.com/office/drawing/2014/main" id="{CC28DB1D-4038-3F23-5C68-210621C22FE8}"/>
              </a:ext>
            </a:extLst>
          </p:cNvPr>
          <p:cNvPicPr>
            <a:picLocks noChangeAspect="1"/>
          </p:cNvPicPr>
          <p:nvPr/>
        </p:nvPicPr>
        <p:blipFill>
          <a:blip r:embed="rId10"/>
          <a:stretch>
            <a:fillRect/>
          </a:stretch>
        </p:blipFill>
        <p:spPr>
          <a:xfrm>
            <a:off x="5277734" y="773882"/>
            <a:ext cx="5441066" cy="3938009"/>
          </a:xfrm>
          <a:prstGeom prst="rect">
            <a:avLst/>
          </a:prstGeom>
        </p:spPr>
      </p:pic>
      <p:sp>
        <p:nvSpPr>
          <p:cNvPr id="18" name="Rectangle 17">
            <a:extLst>
              <a:ext uri="{FF2B5EF4-FFF2-40B4-BE49-F238E27FC236}">
                <a16:creationId xmlns:a16="http://schemas.microsoft.com/office/drawing/2014/main" id="{12581D9B-8F5C-E4E3-F281-0F409FB631EE}"/>
              </a:ext>
            </a:extLst>
          </p:cNvPr>
          <p:cNvSpPr/>
          <p:nvPr/>
        </p:nvSpPr>
        <p:spPr>
          <a:xfrm>
            <a:off x="1473200" y="1863217"/>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A4FC79-C197-24CE-CA8D-C8E68B39CCDC}"/>
                  </a:ext>
                </a:extLst>
              </p:cNvPr>
              <p:cNvSpPr txBox="1"/>
              <p:nvPr/>
            </p:nvSpPr>
            <p:spPr>
              <a:xfrm>
                <a:off x="1792286" y="2187861"/>
                <a:ext cx="96776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1,2,3,4,5</m:t>
                          </m:r>
                        </m:e>
                      </m:d>
                    </m:oMath>
                  </m:oMathPara>
                </a14:m>
                <a:endParaRPr lang="en-CH" sz="1200" dirty="0"/>
              </a:p>
            </p:txBody>
          </p:sp>
        </mc:Choice>
        <mc:Fallback xmlns="">
          <p:sp>
            <p:nvSpPr>
              <p:cNvPr id="19" name="TextBox 18">
                <a:extLst>
                  <a:ext uri="{FF2B5EF4-FFF2-40B4-BE49-F238E27FC236}">
                    <a16:creationId xmlns:a16="http://schemas.microsoft.com/office/drawing/2014/main" id="{15A4FC79-C197-24CE-CA8D-C8E68B39CCDC}"/>
                  </a:ext>
                </a:extLst>
              </p:cNvPr>
              <p:cNvSpPr txBox="1">
                <a:spLocks noRot="1" noChangeAspect="1" noMove="1" noResize="1" noEditPoints="1" noAdjustHandles="1" noChangeArrowheads="1" noChangeShapeType="1" noTextEdit="1"/>
              </p:cNvSpPr>
              <p:nvPr/>
            </p:nvSpPr>
            <p:spPr>
              <a:xfrm>
                <a:off x="1792286" y="2187861"/>
                <a:ext cx="967765" cy="184666"/>
              </a:xfrm>
              <a:prstGeom prst="rect">
                <a:avLst/>
              </a:prstGeom>
              <a:blipFill>
                <a:blip r:embed="rId12"/>
                <a:stretch>
                  <a:fillRect l="-3896" b="-6667"/>
                </a:stretch>
              </a:blipFill>
            </p:spPr>
            <p:txBody>
              <a:bodyPr/>
              <a:lstStyle/>
              <a:p>
                <a:r>
                  <a:rPr lang="en-CH">
                    <a:noFill/>
                  </a:rPr>
                  <a:t> </a:t>
                </a:r>
              </a:p>
            </p:txBody>
          </p:sp>
        </mc:Fallback>
      </mc:AlternateContent>
      <p:grpSp>
        <p:nvGrpSpPr>
          <p:cNvPr id="59" name="Group 58">
            <a:extLst>
              <a:ext uri="{FF2B5EF4-FFF2-40B4-BE49-F238E27FC236}">
                <a16:creationId xmlns:a16="http://schemas.microsoft.com/office/drawing/2014/main" id="{E9F68950-A544-BB55-BBE1-F6206010687D}"/>
              </a:ext>
            </a:extLst>
          </p:cNvPr>
          <p:cNvGrpSpPr/>
          <p:nvPr/>
        </p:nvGrpSpPr>
        <p:grpSpPr>
          <a:xfrm>
            <a:off x="369996" y="1854757"/>
            <a:ext cx="3854310" cy="1994019"/>
            <a:chOff x="369996" y="1854757"/>
            <a:chExt cx="3854310" cy="1994019"/>
          </a:xfrm>
        </p:grpSpPr>
        <p:cxnSp>
          <p:nvCxnSpPr>
            <p:cNvPr id="23" name="Straight Connector 22">
              <a:extLst>
                <a:ext uri="{FF2B5EF4-FFF2-40B4-BE49-F238E27FC236}">
                  <a16:creationId xmlns:a16="http://schemas.microsoft.com/office/drawing/2014/main" id="{6E92EB5D-C80D-78F0-27F1-526104C2CFE7}"/>
                </a:ext>
              </a:extLst>
            </p:cNvPr>
            <p:cNvCxnSpPr>
              <a:stCxn id="18" idx="2"/>
            </p:cNvCxnSpPr>
            <p:nvPr/>
          </p:nvCxnSpPr>
          <p:spPr>
            <a:xfrm>
              <a:off x="2286000" y="2382328"/>
              <a:ext cx="1079500" cy="932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F37D52-12D0-5BC8-94C0-6F3A607F0440}"/>
                </a:ext>
              </a:extLst>
            </p:cNvPr>
            <p:cNvCxnSpPr>
              <a:cxnSpLocks/>
              <a:stCxn id="18" idx="2"/>
              <a:endCxn id="52" idx="0"/>
            </p:cNvCxnSpPr>
            <p:nvPr/>
          </p:nvCxnSpPr>
          <p:spPr>
            <a:xfrm flipH="1">
              <a:off x="1182796" y="2382328"/>
              <a:ext cx="1103204" cy="943107"/>
            </a:xfrm>
            <a:prstGeom prst="line">
              <a:avLst/>
            </a:prstGeom>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F8871C1E-88CF-5631-5F99-059962124B86}"/>
                </a:ext>
              </a:extLst>
            </p:cNvPr>
            <p:cNvSpPr/>
            <p:nvPr/>
          </p:nvSpPr>
          <p:spPr>
            <a:xfrm>
              <a:off x="2598706" y="332966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320AB7-D3E9-1A3D-EA73-87EA611F63FB}"/>
                    </a:ext>
                  </a:extLst>
                </p:cNvPr>
                <p:cNvSpPr txBox="1"/>
                <p:nvPr/>
              </p:nvSpPr>
              <p:spPr>
                <a:xfrm>
                  <a:off x="2854333" y="3321205"/>
                  <a:ext cx="1201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i="1">
                            <a:solidFill>
                              <a:srgbClr val="0070C0"/>
                            </a:solidFill>
                            <a:latin typeface="Cambria Math" panose="02040503050406030204" pitchFamily="18" charset="0"/>
                            <a:ea typeface="Cambria Math" panose="02040503050406030204" pitchFamily="18" charset="0"/>
                          </a:rPr>
                          <m:t>𝜈</m:t>
                        </m:r>
                        <m:r>
                          <a:rPr lang="fr-CH" sz="2400" i="1">
                            <a:solidFill>
                              <a:srgbClr val="0070C0"/>
                            </a:solidFill>
                            <a:latin typeface="Cambria Math" panose="02040503050406030204" pitchFamily="18" charset="0"/>
                            <a:ea typeface="Cambria Math" panose="02040503050406030204" pitchFamily="18" charset="0"/>
                          </a:rPr>
                          <m:t>=7.94</m:t>
                        </m:r>
                      </m:oMath>
                    </m:oMathPara>
                  </a14:m>
                  <a:endParaRPr lang="en-CH" sz="2400" dirty="0">
                    <a:solidFill>
                      <a:srgbClr val="0070C0"/>
                    </a:solidFill>
                  </a:endParaRPr>
                </a:p>
              </p:txBody>
            </p:sp>
          </mc:Choice>
          <mc:Fallback xmlns="">
            <p:sp>
              <p:nvSpPr>
                <p:cNvPr id="55" name="TextBox 54">
                  <a:extLst>
                    <a:ext uri="{FF2B5EF4-FFF2-40B4-BE49-F238E27FC236}">
                      <a16:creationId xmlns:a16="http://schemas.microsoft.com/office/drawing/2014/main" id="{29320AB7-D3E9-1A3D-EA73-87EA611F63FB}"/>
                    </a:ext>
                  </a:extLst>
                </p:cNvPr>
                <p:cNvSpPr txBox="1">
                  <a:spLocks noRot="1" noChangeAspect="1" noMove="1" noResize="1" noEditPoints="1" noAdjustHandles="1" noChangeArrowheads="1" noChangeShapeType="1" noTextEdit="1"/>
                </p:cNvSpPr>
                <p:nvPr/>
              </p:nvSpPr>
              <p:spPr>
                <a:xfrm>
                  <a:off x="2854333" y="3321205"/>
                  <a:ext cx="1201098" cy="369332"/>
                </a:xfrm>
                <a:prstGeom prst="rect">
                  <a:avLst/>
                </a:prstGeom>
                <a:blipFill>
                  <a:blip r:embed="rId13"/>
                  <a:stretch>
                    <a:fillRect l="-3125" r="-5208" b="-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3D0D50-8784-D772-4144-16D70FE30BFD}"/>
                    </a:ext>
                  </a:extLst>
                </p:cNvPr>
                <p:cNvSpPr txBox="1"/>
                <p:nvPr/>
              </p:nvSpPr>
              <p:spPr>
                <a:xfrm>
                  <a:off x="3255982" y="3664110"/>
                  <a:ext cx="49968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5</m:t>
                            </m:r>
                          </m:e>
                        </m:d>
                      </m:oMath>
                    </m:oMathPara>
                  </a14:m>
                  <a:endParaRPr lang="en-CH" sz="1200" dirty="0"/>
                </a:p>
              </p:txBody>
            </p:sp>
          </mc:Choice>
          <mc:Fallback xmlns="">
            <p:sp>
              <p:nvSpPr>
                <p:cNvPr id="45" name="TextBox 44">
                  <a:extLst>
                    <a:ext uri="{FF2B5EF4-FFF2-40B4-BE49-F238E27FC236}">
                      <a16:creationId xmlns:a16="http://schemas.microsoft.com/office/drawing/2014/main" id="{713D0D50-8784-D772-4144-16D70FE30BFD}"/>
                    </a:ext>
                  </a:extLst>
                </p:cNvPr>
                <p:cNvSpPr txBox="1">
                  <a:spLocks noRot="1" noChangeAspect="1" noMove="1" noResize="1" noEditPoints="1" noAdjustHandles="1" noChangeArrowheads="1" noChangeShapeType="1" noTextEdit="1"/>
                </p:cNvSpPr>
                <p:nvPr/>
              </p:nvSpPr>
              <p:spPr>
                <a:xfrm>
                  <a:off x="3255982" y="3664110"/>
                  <a:ext cx="499689" cy="184666"/>
                </a:xfrm>
                <a:prstGeom prst="rect">
                  <a:avLst/>
                </a:prstGeom>
                <a:blipFill>
                  <a:blip r:embed="rId14"/>
                  <a:stretch>
                    <a:fillRect l="-7500"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0A1141-B115-5155-E079-E673D159BC93}"/>
                    </a:ext>
                  </a:extLst>
                </p:cNvPr>
                <p:cNvSpPr txBox="1"/>
                <p:nvPr/>
              </p:nvSpPr>
              <p:spPr>
                <a:xfrm>
                  <a:off x="1728827" y="1854757"/>
                  <a:ext cx="10394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0070C0"/>
                            </a:solidFill>
                            <a:latin typeface="Cambria Math" panose="02040503050406030204" pitchFamily="18" charset="0"/>
                          </a:rPr>
                          <m:t>𝑥</m:t>
                        </m:r>
                        <m:r>
                          <a:rPr lang="fr-CH" sz="2400" b="0" i="1" smtClean="0">
                            <a:solidFill>
                              <a:srgbClr val="0070C0"/>
                            </a:solidFill>
                            <a:latin typeface="Cambria Math" panose="02040503050406030204" pitchFamily="18" charset="0"/>
                          </a:rPr>
                          <m:t>&lt;8.5</m:t>
                        </m:r>
                      </m:oMath>
                    </m:oMathPara>
                  </a14:m>
                  <a:endParaRPr lang="en-CH" sz="2400" dirty="0">
                    <a:solidFill>
                      <a:srgbClr val="0070C0"/>
                    </a:solidFill>
                  </a:endParaRPr>
                </a:p>
              </p:txBody>
            </p:sp>
          </mc:Choice>
          <mc:Fallback xmlns="">
            <p:sp>
              <p:nvSpPr>
                <p:cNvPr id="50" name="TextBox 49">
                  <a:extLst>
                    <a:ext uri="{FF2B5EF4-FFF2-40B4-BE49-F238E27FC236}">
                      <a16:creationId xmlns:a16="http://schemas.microsoft.com/office/drawing/2014/main" id="{630A1141-B115-5155-E079-E673D159BC93}"/>
                    </a:ext>
                  </a:extLst>
                </p:cNvPr>
                <p:cNvSpPr txBox="1">
                  <a:spLocks noRot="1" noChangeAspect="1" noMove="1" noResize="1" noEditPoints="1" noAdjustHandles="1" noChangeArrowheads="1" noChangeShapeType="1" noTextEdit="1"/>
                </p:cNvSpPr>
                <p:nvPr/>
              </p:nvSpPr>
              <p:spPr>
                <a:xfrm>
                  <a:off x="1728827" y="1854757"/>
                  <a:ext cx="1039452" cy="369332"/>
                </a:xfrm>
                <a:prstGeom prst="rect">
                  <a:avLst/>
                </a:prstGeom>
                <a:blipFill>
                  <a:blip r:embed="rId15"/>
                  <a:stretch>
                    <a:fillRect l="-4878" r="-7317" b="-3226"/>
                  </a:stretch>
                </a:blipFill>
              </p:spPr>
              <p:txBody>
                <a:bodyPr/>
                <a:lstStyle/>
                <a:p>
                  <a:r>
                    <a:rPr lang="en-CH">
                      <a:noFill/>
                    </a:rPr>
                    <a:t> </a:t>
                  </a:r>
                </a:p>
              </p:txBody>
            </p:sp>
          </mc:Fallback>
        </mc:AlternateContent>
        <p:sp>
          <p:nvSpPr>
            <p:cNvPr id="52" name="Rectangle 51">
              <a:extLst>
                <a:ext uri="{FF2B5EF4-FFF2-40B4-BE49-F238E27FC236}">
                  <a16:creationId xmlns:a16="http://schemas.microsoft.com/office/drawing/2014/main" id="{9B09E995-AFAF-8C7A-793B-D4241EC6FDFD}"/>
                </a:ext>
              </a:extLst>
            </p:cNvPr>
            <p:cNvSpPr/>
            <p:nvPr/>
          </p:nvSpPr>
          <p:spPr>
            <a:xfrm>
              <a:off x="369996" y="332543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063B277-526D-8D9D-B2E4-2FEBBD1C7AA1}"/>
                    </a:ext>
                  </a:extLst>
                </p:cNvPr>
                <p:cNvSpPr txBox="1"/>
                <p:nvPr/>
              </p:nvSpPr>
              <p:spPr>
                <a:xfrm>
                  <a:off x="842070" y="3661714"/>
                  <a:ext cx="850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m:t>
                            </m:r>
                          </m:e>
                        </m:d>
                      </m:oMath>
                    </m:oMathPara>
                  </a14:m>
                  <a:endParaRPr lang="en-CH" sz="1200" dirty="0"/>
                </a:p>
              </p:txBody>
            </p:sp>
          </mc:Choice>
          <mc:Fallback xmlns="">
            <p:sp>
              <p:nvSpPr>
                <p:cNvPr id="53" name="TextBox 52">
                  <a:extLst>
                    <a:ext uri="{FF2B5EF4-FFF2-40B4-BE49-F238E27FC236}">
                      <a16:creationId xmlns:a16="http://schemas.microsoft.com/office/drawing/2014/main" id="{2063B277-526D-8D9D-B2E4-2FEBBD1C7AA1}"/>
                    </a:ext>
                  </a:extLst>
                </p:cNvPr>
                <p:cNvSpPr txBox="1">
                  <a:spLocks noRot="1" noChangeAspect="1" noMove="1" noResize="1" noEditPoints="1" noAdjustHandles="1" noChangeArrowheads="1" noChangeShapeType="1" noTextEdit="1"/>
                </p:cNvSpPr>
                <p:nvPr/>
              </p:nvSpPr>
              <p:spPr>
                <a:xfrm>
                  <a:off x="842070" y="3661714"/>
                  <a:ext cx="850746" cy="184666"/>
                </a:xfrm>
                <a:prstGeom prst="rect">
                  <a:avLst/>
                </a:prstGeom>
                <a:blipFill>
                  <a:blip r:embed="rId16"/>
                  <a:stretch>
                    <a:fillRect l="-4412" b="-6667"/>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D0F0268-EF0D-AAE4-EC52-9776F4BA8B6B}"/>
                  </a:ext>
                </a:extLst>
              </p:cNvPr>
              <p:cNvSpPr txBox="1"/>
              <p:nvPr/>
            </p:nvSpPr>
            <p:spPr>
              <a:xfrm>
                <a:off x="502744" y="3281996"/>
                <a:ext cx="142953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=5.31</m:t>
                      </m:r>
                    </m:oMath>
                  </m:oMathPara>
                </a14:m>
                <a:endParaRPr lang="en-CH" sz="2400" dirty="0">
                  <a:solidFill>
                    <a:srgbClr val="0070C0"/>
                  </a:solidFill>
                </a:endParaRPr>
              </a:p>
            </p:txBody>
          </p:sp>
        </mc:Choice>
        <mc:Fallback xmlns="">
          <p:sp>
            <p:nvSpPr>
              <p:cNvPr id="56" name="TextBox 55">
                <a:extLst>
                  <a:ext uri="{FF2B5EF4-FFF2-40B4-BE49-F238E27FC236}">
                    <a16:creationId xmlns:a16="http://schemas.microsoft.com/office/drawing/2014/main" id="{2D0F0268-EF0D-AAE4-EC52-9776F4BA8B6B}"/>
                  </a:ext>
                </a:extLst>
              </p:cNvPr>
              <p:cNvSpPr txBox="1">
                <a:spLocks noRot="1" noChangeAspect="1" noMove="1" noResize="1" noEditPoints="1" noAdjustHandles="1" noChangeArrowheads="1" noChangeShapeType="1" noTextEdit="1"/>
              </p:cNvSpPr>
              <p:nvPr/>
            </p:nvSpPr>
            <p:spPr>
              <a:xfrm>
                <a:off x="502744" y="3281996"/>
                <a:ext cx="1429533" cy="461665"/>
              </a:xfrm>
              <a:prstGeom prst="rect">
                <a:avLst/>
              </a:prstGeom>
              <a:blipFill>
                <a:blip r:embed="rId17"/>
                <a:stretch>
                  <a:fillRect/>
                </a:stretch>
              </a:blipFill>
            </p:spPr>
            <p:txBody>
              <a:bodyPr/>
              <a:lstStyle/>
              <a:p>
                <a:r>
                  <a:rPr lang="en-CH">
                    <a:noFill/>
                  </a:rPr>
                  <a:t> </a:t>
                </a:r>
              </a:p>
            </p:txBody>
          </p:sp>
        </mc:Fallback>
      </mc:AlternateContent>
      <p:pic>
        <p:nvPicPr>
          <p:cNvPr id="60" name="Picture 59">
            <a:extLst>
              <a:ext uri="{FF2B5EF4-FFF2-40B4-BE49-F238E27FC236}">
                <a16:creationId xmlns:a16="http://schemas.microsoft.com/office/drawing/2014/main" id="{BE87522F-F7B8-F5BD-453C-6C29A11A59BD}"/>
              </a:ext>
            </a:extLst>
          </p:cNvPr>
          <p:cNvPicPr>
            <a:picLocks noChangeAspect="1"/>
          </p:cNvPicPr>
          <p:nvPr/>
        </p:nvPicPr>
        <p:blipFill>
          <a:blip r:embed="rId18"/>
          <a:stretch>
            <a:fillRect/>
          </a:stretch>
        </p:blipFill>
        <p:spPr>
          <a:xfrm>
            <a:off x="5277734" y="762770"/>
            <a:ext cx="5441066" cy="3938009"/>
          </a:xfrm>
          <a:prstGeom prst="rect">
            <a:avLst/>
          </a:prstGeom>
        </p:spPr>
      </p:pic>
      <p:pic>
        <p:nvPicPr>
          <p:cNvPr id="61" name="Picture 60">
            <a:extLst>
              <a:ext uri="{FF2B5EF4-FFF2-40B4-BE49-F238E27FC236}">
                <a16:creationId xmlns:a16="http://schemas.microsoft.com/office/drawing/2014/main" id="{0F149EDD-0117-D338-697A-442A94EC6497}"/>
              </a:ext>
            </a:extLst>
          </p:cNvPr>
          <p:cNvPicPr>
            <a:picLocks noChangeAspect="1"/>
          </p:cNvPicPr>
          <p:nvPr/>
        </p:nvPicPr>
        <p:blipFill>
          <a:blip r:embed="rId19"/>
          <a:stretch>
            <a:fillRect/>
          </a:stretch>
        </p:blipFill>
        <p:spPr>
          <a:xfrm>
            <a:off x="5277734" y="773878"/>
            <a:ext cx="5441066" cy="3938009"/>
          </a:xfrm>
          <a:prstGeom prst="rect">
            <a:avLst/>
          </a:prstGeom>
        </p:spPr>
      </p:pic>
      <p:pic>
        <p:nvPicPr>
          <p:cNvPr id="62" name="Picture 61">
            <a:extLst>
              <a:ext uri="{FF2B5EF4-FFF2-40B4-BE49-F238E27FC236}">
                <a16:creationId xmlns:a16="http://schemas.microsoft.com/office/drawing/2014/main" id="{66124201-8E8D-CC6D-2C12-1F6ECD8CBFFC}"/>
              </a:ext>
            </a:extLst>
          </p:cNvPr>
          <p:cNvPicPr>
            <a:picLocks noChangeAspect="1"/>
          </p:cNvPicPr>
          <p:nvPr/>
        </p:nvPicPr>
        <p:blipFill>
          <a:blip r:embed="rId20"/>
          <a:stretch>
            <a:fillRect/>
          </a:stretch>
        </p:blipFill>
        <p:spPr>
          <a:xfrm>
            <a:off x="5277734" y="768554"/>
            <a:ext cx="5441066" cy="3938009"/>
          </a:xfrm>
          <a:prstGeom prst="rect">
            <a:avLst/>
          </a:prstGeom>
        </p:spPr>
      </p:pic>
      <p:pic>
        <p:nvPicPr>
          <p:cNvPr id="63" name="Picture 62">
            <a:extLst>
              <a:ext uri="{FF2B5EF4-FFF2-40B4-BE49-F238E27FC236}">
                <a16:creationId xmlns:a16="http://schemas.microsoft.com/office/drawing/2014/main" id="{47D73928-63C9-097D-5AD8-49FAC4A1FBD3}"/>
              </a:ext>
            </a:extLst>
          </p:cNvPr>
          <p:cNvPicPr>
            <a:picLocks noChangeAspect="1"/>
          </p:cNvPicPr>
          <p:nvPr/>
        </p:nvPicPr>
        <p:blipFill>
          <a:blip r:embed="rId21"/>
          <a:stretch>
            <a:fillRect/>
          </a:stretch>
        </p:blipFill>
        <p:spPr>
          <a:xfrm>
            <a:off x="5277734" y="768553"/>
            <a:ext cx="5441066" cy="3938009"/>
          </a:xfrm>
          <a:prstGeom prst="rect">
            <a:avLst/>
          </a:prstGeom>
        </p:spPr>
      </p:pic>
      <p:pic>
        <p:nvPicPr>
          <p:cNvPr id="64" name="Picture 63">
            <a:extLst>
              <a:ext uri="{FF2B5EF4-FFF2-40B4-BE49-F238E27FC236}">
                <a16:creationId xmlns:a16="http://schemas.microsoft.com/office/drawing/2014/main" id="{17E81338-3721-FF2B-AC8F-1C0F243B273C}"/>
              </a:ext>
            </a:extLst>
          </p:cNvPr>
          <p:cNvPicPr>
            <a:picLocks noChangeAspect="1"/>
          </p:cNvPicPr>
          <p:nvPr/>
        </p:nvPicPr>
        <p:blipFill>
          <a:blip r:embed="rId10"/>
          <a:stretch>
            <a:fillRect/>
          </a:stretch>
        </p:blipFill>
        <p:spPr>
          <a:xfrm>
            <a:off x="5277734" y="779201"/>
            <a:ext cx="5441066" cy="3938009"/>
          </a:xfrm>
          <a:prstGeom prst="rect">
            <a:avLst/>
          </a:prstGeom>
        </p:spPr>
      </p:pic>
    </p:spTree>
    <p:extLst>
      <p:ext uri="{BB962C8B-B14F-4D97-AF65-F5344CB8AC3E}">
        <p14:creationId xmlns:p14="http://schemas.microsoft.com/office/powerpoint/2010/main" val="74483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C1A3-C3F7-39F8-155B-C9C1332803DD}"/>
              </a:ext>
            </a:extLst>
          </p:cNvPr>
          <p:cNvSpPr>
            <a:spLocks noGrp="1"/>
          </p:cNvSpPr>
          <p:nvPr>
            <p:ph type="title"/>
          </p:nvPr>
        </p:nvSpPr>
        <p:spPr>
          <a:xfrm>
            <a:off x="691443" y="105478"/>
            <a:ext cx="10515600" cy="1325563"/>
          </a:xfrm>
        </p:spPr>
        <p:txBody>
          <a:bodyPr/>
          <a:lstStyle/>
          <a:p>
            <a:r>
              <a:rPr lang="en-CH" dirty="0"/>
              <a:t>XGBoost</a:t>
            </a:r>
          </a:p>
        </p:txBody>
      </p:sp>
      <p:pic>
        <p:nvPicPr>
          <p:cNvPr id="3" name="Picture 2">
            <a:extLst>
              <a:ext uri="{FF2B5EF4-FFF2-40B4-BE49-F238E27FC236}">
                <a16:creationId xmlns:a16="http://schemas.microsoft.com/office/drawing/2014/main" id="{DBE606AC-0FBC-5D2D-0776-5A38BC735332}"/>
              </a:ext>
            </a:extLst>
          </p:cNvPr>
          <p:cNvPicPr>
            <a:picLocks noChangeAspect="1"/>
          </p:cNvPicPr>
          <p:nvPr/>
        </p:nvPicPr>
        <p:blipFill>
          <a:blip r:embed="rId2"/>
          <a:stretch>
            <a:fillRect/>
          </a:stretch>
        </p:blipFill>
        <p:spPr>
          <a:xfrm>
            <a:off x="357715" y="1446735"/>
            <a:ext cx="3500967" cy="2584310"/>
          </a:xfrm>
          <a:prstGeom prst="rect">
            <a:avLst/>
          </a:prstGeom>
        </p:spPr>
      </p:pic>
      <p:pic>
        <p:nvPicPr>
          <p:cNvPr id="4" name="Picture 3">
            <a:extLst>
              <a:ext uri="{FF2B5EF4-FFF2-40B4-BE49-F238E27FC236}">
                <a16:creationId xmlns:a16="http://schemas.microsoft.com/office/drawing/2014/main" id="{DD49DFFF-8CF2-8ACA-0930-1A71D4344DC1}"/>
              </a:ext>
            </a:extLst>
          </p:cNvPr>
          <p:cNvPicPr>
            <a:picLocks noChangeAspect="1"/>
          </p:cNvPicPr>
          <p:nvPr/>
        </p:nvPicPr>
        <p:blipFill>
          <a:blip r:embed="rId3"/>
          <a:stretch>
            <a:fillRect/>
          </a:stretch>
        </p:blipFill>
        <p:spPr>
          <a:xfrm>
            <a:off x="4435121" y="1446735"/>
            <a:ext cx="3500967" cy="2584310"/>
          </a:xfrm>
          <a:prstGeom prst="rect">
            <a:avLst/>
          </a:prstGeom>
        </p:spPr>
      </p:pic>
      <p:pic>
        <p:nvPicPr>
          <p:cNvPr id="5" name="Picture 4">
            <a:extLst>
              <a:ext uri="{FF2B5EF4-FFF2-40B4-BE49-F238E27FC236}">
                <a16:creationId xmlns:a16="http://schemas.microsoft.com/office/drawing/2014/main" id="{C1D90CF5-23AC-8A21-1CC4-EAAF63B4C964}"/>
              </a:ext>
            </a:extLst>
          </p:cNvPr>
          <p:cNvPicPr>
            <a:picLocks noChangeAspect="1"/>
          </p:cNvPicPr>
          <p:nvPr/>
        </p:nvPicPr>
        <p:blipFill>
          <a:blip r:embed="rId4"/>
          <a:stretch>
            <a:fillRect/>
          </a:stretch>
        </p:blipFill>
        <p:spPr>
          <a:xfrm>
            <a:off x="8566830" y="1446735"/>
            <a:ext cx="3500967" cy="2584310"/>
          </a:xfrm>
          <a:prstGeom prst="rect">
            <a:avLst/>
          </a:prstGeom>
        </p:spPr>
      </p:pic>
      <p:pic>
        <p:nvPicPr>
          <p:cNvPr id="6" name="Picture 5">
            <a:extLst>
              <a:ext uri="{FF2B5EF4-FFF2-40B4-BE49-F238E27FC236}">
                <a16:creationId xmlns:a16="http://schemas.microsoft.com/office/drawing/2014/main" id="{0E20BBEC-90B9-83EC-2E25-EF3E823442AD}"/>
              </a:ext>
            </a:extLst>
          </p:cNvPr>
          <p:cNvPicPr>
            <a:picLocks noChangeAspect="1"/>
          </p:cNvPicPr>
          <p:nvPr/>
        </p:nvPicPr>
        <p:blipFill>
          <a:blip r:embed="rId5"/>
          <a:stretch>
            <a:fillRect/>
          </a:stretch>
        </p:blipFill>
        <p:spPr>
          <a:xfrm>
            <a:off x="357715" y="4131796"/>
            <a:ext cx="3500967" cy="2584310"/>
          </a:xfrm>
          <a:prstGeom prst="rect">
            <a:avLst/>
          </a:prstGeom>
        </p:spPr>
      </p:pic>
      <p:pic>
        <p:nvPicPr>
          <p:cNvPr id="7" name="Picture 6">
            <a:extLst>
              <a:ext uri="{FF2B5EF4-FFF2-40B4-BE49-F238E27FC236}">
                <a16:creationId xmlns:a16="http://schemas.microsoft.com/office/drawing/2014/main" id="{2323FD44-D8B1-833A-E89F-FC4E0F545572}"/>
              </a:ext>
            </a:extLst>
          </p:cNvPr>
          <p:cNvPicPr>
            <a:picLocks noChangeAspect="1"/>
          </p:cNvPicPr>
          <p:nvPr/>
        </p:nvPicPr>
        <p:blipFill>
          <a:blip r:embed="rId6"/>
          <a:stretch>
            <a:fillRect/>
          </a:stretch>
        </p:blipFill>
        <p:spPr>
          <a:xfrm>
            <a:off x="4445631" y="4131796"/>
            <a:ext cx="3500967" cy="2584310"/>
          </a:xfrm>
          <a:prstGeom prst="rect">
            <a:avLst/>
          </a:prstGeom>
        </p:spPr>
      </p:pic>
      <p:pic>
        <p:nvPicPr>
          <p:cNvPr id="10" name="Picture 9">
            <a:extLst>
              <a:ext uri="{FF2B5EF4-FFF2-40B4-BE49-F238E27FC236}">
                <a16:creationId xmlns:a16="http://schemas.microsoft.com/office/drawing/2014/main" id="{1D2A6375-056F-DF31-8EB3-C23743CB71DF}"/>
              </a:ext>
            </a:extLst>
          </p:cNvPr>
          <p:cNvPicPr>
            <a:picLocks noChangeAspect="1"/>
          </p:cNvPicPr>
          <p:nvPr/>
        </p:nvPicPr>
        <p:blipFill>
          <a:blip r:embed="rId7"/>
          <a:stretch>
            <a:fillRect/>
          </a:stretch>
        </p:blipFill>
        <p:spPr>
          <a:xfrm>
            <a:off x="8566829" y="4131796"/>
            <a:ext cx="3500967" cy="2584310"/>
          </a:xfrm>
          <a:prstGeom prst="rect">
            <a:avLst/>
          </a:prstGeom>
        </p:spPr>
      </p:pic>
    </p:spTree>
    <p:extLst>
      <p:ext uri="{BB962C8B-B14F-4D97-AF65-F5344CB8AC3E}">
        <p14:creationId xmlns:p14="http://schemas.microsoft.com/office/powerpoint/2010/main" val="2047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a:t>
            </a:r>
            <a:r>
              <a:rPr lang="en-CH" dirty="0">
                <a:hlinkClick r:id="rId2"/>
              </a:rPr>
              <a:t>Hyperparameters</a:t>
            </a:r>
            <a:endParaRPr lang="en-CH"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58648DA-EF3B-5EDA-1CC4-C76ED3E3D18F}"/>
                  </a:ext>
                </a:extLst>
              </p:cNvPr>
              <p:cNvSpPr>
                <a:spLocks noGrp="1"/>
              </p:cNvSpPr>
              <p:nvPr>
                <p:ph sz="half" idx="1"/>
              </p:nvPr>
            </p:nvSpPr>
            <p:spPr>
              <a:xfrm>
                <a:off x="838200" y="1822450"/>
                <a:ext cx="5181600" cy="4351338"/>
              </a:xfrm>
            </p:spPr>
            <p:txBody>
              <a:bodyPr>
                <a:normAutofit fontScale="92500" lnSpcReduction="20000"/>
              </a:bodyPr>
              <a:lstStyle/>
              <a:p>
                <a:r>
                  <a:rPr lang="en-GB" sz="2000" i="1" dirty="0">
                    <a:solidFill>
                      <a:srgbClr val="0070C0"/>
                    </a:solidFill>
                  </a:rPr>
                  <a:t>b</a:t>
                </a:r>
                <a:r>
                  <a:rPr lang="en-CH" sz="2000" i="1" dirty="0">
                    <a:solidFill>
                      <a:srgbClr val="0070C0"/>
                    </a:solidFill>
                  </a:rPr>
                  <a:t>ooster</a:t>
                </a:r>
                <a:r>
                  <a:rPr lang="en-CH" sz="2000" dirty="0">
                    <a:solidFill>
                      <a:srgbClr val="0070C0"/>
                    </a:solidFill>
                  </a:rPr>
                  <a:t>: base model (gbtree, dart or gblinear)</a:t>
                </a:r>
              </a:p>
              <a:p>
                <a:r>
                  <a:rPr lang="en-GB" sz="2000" i="1" dirty="0">
                    <a:solidFill>
                      <a:srgbClr val="0070C0"/>
                    </a:solidFill>
                  </a:rPr>
                  <a:t>d</a:t>
                </a:r>
                <a:r>
                  <a:rPr lang="en-CH" sz="2000" i="1" dirty="0">
                    <a:solidFill>
                      <a:srgbClr val="0070C0"/>
                    </a:solidFill>
                  </a:rPr>
                  <a:t>evice</a:t>
                </a:r>
                <a:r>
                  <a:rPr lang="en-CH" sz="2000" dirty="0">
                    <a:solidFill>
                      <a:srgbClr val="0070C0"/>
                    </a:solidFill>
                  </a:rPr>
                  <a:t>: GPU or CPU</a:t>
                </a:r>
              </a:p>
              <a:p>
                <a:r>
                  <a:rPr lang="en-GB" sz="2000" i="1" dirty="0">
                    <a:solidFill>
                      <a:srgbClr val="0070C0"/>
                    </a:solidFill>
                  </a:rPr>
                  <a:t>e</a:t>
                </a:r>
                <a:r>
                  <a:rPr lang="en-CH" sz="2000" i="1" dirty="0">
                    <a:solidFill>
                      <a:srgbClr val="0070C0"/>
                    </a:solidFill>
                  </a:rPr>
                  <a:t>ta</a:t>
                </a:r>
                <a:r>
                  <a:rPr lang="en-CH" sz="2000" dirty="0">
                    <a:solidFill>
                      <a:srgbClr val="0070C0"/>
                    </a:solidFill>
                  </a:rPr>
                  <a:t>: step size shrinkage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𝜂</m:t>
                    </m:r>
                  </m:oMath>
                </a14:m>
                <a:r>
                  <a:rPr lang="en-CH" sz="2000" dirty="0">
                    <a:solidFill>
                      <a:srgbClr val="0070C0"/>
                    </a:solidFill>
                  </a:rPr>
                  <a:t>)</a:t>
                </a:r>
              </a:p>
              <a:p>
                <a:r>
                  <a:rPr lang="en-GB" sz="2000" i="1" dirty="0">
                    <a:solidFill>
                      <a:srgbClr val="0070C0"/>
                    </a:solidFill>
                  </a:rPr>
                  <a:t>g</a:t>
                </a:r>
                <a:r>
                  <a:rPr lang="en-CH" sz="2000" i="1" dirty="0">
                    <a:solidFill>
                      <a:srgbClr val="0070C0"/>
                    </a:solidFill>
                  </a:rPr>
                  <a:t>amma</a:t>
                </a:r>
                <a:r>
                  <a:rPr lang="en-CH" sz="2000" dirty="0">
                    <a:solidFill>
                      <a:srgbClr val="0070C0"/>
                    </a:solidFill>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inimum loss reduction required to make a further partition on a leaf node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𝛾</m:t>
                    </m:r>
                  </m:oMath>
                </a14:m>
                <a:r>
                  <a:rPr lang="en-GB" sz="2000" b="0" i="0" dirty="0">
                    <a:solidFill>
                      <a:srgbClr val="0070C0"/>
                    </a:solidFill>
                    <a:effectLst/>
                    <a:latin typeface="Lato" panose="020F0502020204030203" pitchFamily="34" charset="0"/>
                  </a:rPr>
                  <a:t>)</a:t>
                </a:r>
              </a:p>
              <a:p>
                <a:r>
                  <a:rPr lang="en-GB" sz="2000" b="0" i="1" dirty="0" err="1">
                    <a:solidFill>
                      <a:srgbClr val="0070C0"/>
                    </a:solidFill>
                    <a:effectLst/>
                    <a:latin typeface="SFMono-Regular"/>
                  </a:rPr>
                  <a:t>max_depth</a:t>
                </a:r>
                <a:r>
                  <a:rPr lang="en-GB" sz="2000" b="0" i="0" dirty="0">
                    <a:solidFill>
                      <a:srgbClr val="0070C0"/>
                    </a:solidFill>
                    <a:effectLst/>
                    <a:latin typeface="SFMono-Regular"/>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aximum depth of a tree</a:t>
                </a:r>
              </a:p>
              <a:p>
                <a:r>
                  <a:rPr lang="en-GB" sz="2000" i="1" dirty="0" err="1">
                    <a:solidFill>
                      <a:srgbClr val="0070C0"/>
                    </a:solidFill>
                  </a:rPr>
                  <a:t>min_child_weight</a:t>
                </a:r>
                <a:r>
                  <a:rPr lang="en-GB" sz="2000" dirty="0">
                    <a:solidFill>
                      <a:srgbClr val="0070C0"/>
                    </a:solidFill>
                  </a:rPr>
                  <a:t>: minimum sum of instance weight needed in a child</a:t>
                </a:r>
              </a:p>
              <a:p>
                <a:r>
                  <a:rPr lang="en-GB" sz="2000" i="1" dirty="0">
                    <a:solidFill>
                      <a:srgbClr val="0070C0"/>
                    </a:solidFill>
                  </a:rPr>
                  <a:t>subsample</a:t>
                </a:r>
                <a:r>
                  <a:rPr lang="en-GB" sz="2000" dirty="0">
                    <a:solidFill>
                      <a:srgbClr val="0070C0"/>
                    </a:solidFill>
                  </a:rPr>
                  <a:t>:  subsample ratio of the training instances</a:t>
                </a:r>
              </a:p>
              <a:p>
                <a:r>
                  <a:rPr lang="en-GB" sz="2000" i="1" dirty="0" err="1">
                    <a:solidFill>
                      <a:srgbClr val="0070C0"/>
                    </a:solidFill>
                  </a:rPr>
                  <a:t>colsample_bytree</a:t>
                </a:r>
                <a:r>
                  <a:rPr lang="en-GB" sz="2000" dirty="0">
                    <a:solidFill>
                      <a:srgbClr val="0070C0"/>
                    </a:solidFill>
                  </a:rPr>
                  <a:t>, </a:t>
                </a:r>
                <a:r>
                  <a:rPr lang="en-GB" sz="2000" i="1" dirty="0" err="1">
                    <a:solidFill>
                      <a:srgbClr val="0070C0"/>
                    </a:solidFill>
                  </a:rPr>
                  <a:t>colsample_bylevel</a:t>
                </a:r>
                <a:r>
                  <a:rPr lang="en-GB" sz="2000" u="sng" dirty="0">
                    <a:solidFill>
                      <a:srgbClr val="0070C0"/>
                    </a:solidFill>
                  </a:rPr>
                  <a:t>, </a:t>
                </a:r>
                <a:r>
                  <a:rPr lang="en-GB" sz="2000" i="1" dirty="0" err="1">
                    <a:solidFill>
                      <a:srgbClr val="0070C0"/>
                    </a:solidFill>
                  </a:rPr>
                  <a:t>colsample_bynode</a:t>
                </a:r>
                <a:r>
                  <a:rPr lang="en-GB" sz="2000" dirty="0">
                    <a:solidFill>
                      <a:srgbClr val="0070C0"/>
                    </a:solidFill>
                  </a:rPr>
                  <a:t>: parameters for subsampling of columns</a:t>
                </a:r>
              </a:p>
              <a:p>
                <a:r>
                  <a:rPr lang="en-GB" sz="2000" i="1" dirty="0">
                    <a:solidFill>
                      <a:srgbClr val="0070C0"/>
                    </a:solidFill>
                  </a:rPr>
                  <a:t>lambda</a:t>
                </a:r>
                <a:r>
                  <a:rPr lang="en-GB" sz="2000" dirty="0">
                    <a:solidFill>
                      <a:srgbClr val="0070C0"/>
                    </a:solidFill>
                  </a:rPr>
                  <a:t>: L2 regularization term on weights</a:t>
                </a:r>
              </a:p>
            </p:txBody>
          </p:sp>
        </mc:Choice>
        <mc:Fallback xmlns="">
          <p:sp>
            <p:nvSpPr>
              <p:cNvPr id="6" name="Content Placeholder 5">
                <a:extLst>
                  <a:ext uri="{FF2B5EF4-FFF2-40B4-BE49-F238E27FC236}">
                    <a16:creationId xmlns:a16="http://schemas.microsoft.com/office/drawing/2014/main" id="{858648DA-EF3B-5EDA-1CC4-C76ED3E3D18F}"/>
                  </a:ext>
                </a:extLst>
              </p:cNvPr>
              <p:cNvSpPr>
                <a:spLocks noGrp="1" noRot="1" noChangeAspect="1" noMove="1" noResize="1" noEditPoints="1" noAdjustHandles="1" noChangeArrowheads="1" noChangeShapeType="1" noTextEdit="1"/>
              </p:cNvSpPr>
              <p:nvPr>
                <p:ph sz="half" idx="1"/>
              </p:nvPr>
            </p:nvSpPr>
            <p:spPr>
              <a:xfrm>
                <a:off x="838200" y="1822450"/>
                <a:ext cx="5181600" cy="4351338"/>
              </a:xfrm>
              <a:blipFill>
                <a:blip r:embed="rId3"/>
                <a:stretch>
                  <a:fillRect l="-978" t="-2616"/>
                </a:stretch>
              </a:blipFill>
            </p:spPr>
            <p:txBody>
              <a:bodyPr/>
              <a:lstStyle/>
              <a:p>
                <a:r>
                  <a:rPr lang="en-CH">
                    <a:noFill/>
                  </a:rPr>
                  <a:t> </a:t>
                </a:r>
              </a:p>
            </p:txBody>
          </p:sp>
        </mc:Fallback>
      </mc:AlternateContent>
      <p:sp>
        <p:nvSpPr>
          <p:cNvPr id="7" name="Content Placeholder 6">
            <a:extLst>
              <a:ext uri="{FF2B5EF4-FFF2-40B4-BE49-F238E27FC236}">
                <a16:creationId xmlns:a16="http://schemas.microsoft.com/office/drawing/2014/main" id="{7B7C8D3A-9669-D7FF-AF4C-E1DEE0A712C9}"/>
              </a:ext>
            </a:extLst>
          </p:cNvPr>
          <p:cNvSpPr>
            <a:spLocks noGrp="1"/>
          </p:cNvSpPr>
          <p:nvPr>
            <p:ph sz="half" idx="2"/>
          </p:nvPr>
        </p:nvSpPr>
        <p:spPr>
          <a:xfrm>
            <a:off x="6019800" y="1822450"/>
            <a:ext cx="5181600" cy="4351338"/>
          </a:xfrm>
        </p:spPr>
        <p:txBody>
          <a:bodyPr>
            <a:normAutofit fontScale="92500" lnSpcReduction="20000"/>
          </a:bodyPr>
          <a:lstStyle/>
          <a:p>
            <a:r>
              <a:rPr lang="en-GB" sz="2000" i="1" dirty="0" err="1">
                <a:solidFill>
                  <a:srgbClr val="0070C0"/>
                </a:solidFill>
              </a:rPr>
              <a:t>tree_method</a:t>
            </a:r>
            <a:r>
              <a:rPr lang="en-GB" sz="2000" dirty="0">
                <a:solidFill>
                  <a:srgbClr val="0070C0"/>
                </a:solidFill>
              </a:rPr>
              <a:t>: The tree construction algorithm</a:t>
            </a:r>
          </a:p>
          <a:p>
            <a:r>
              <a:rPr lang="en-GB" sz="2000" i="1" dirty="0" err="1">
                <a:solidFill>
                  <a:srgbClr val="0070C0"/>
                </a:solidFill>
              </a:rPr>
              <a:t>scale_pos_weight</a:t>
            </a:r>
            <a:r>
              <a:rPr lang="en-GB" sz="2000" dirty="0">
                <a:solidFill>
                  <a:srgbClr val="0070C0"/>
                </a:solidFill>
              </a:rPr>
              <a:t>: useful for unbalanced classes</a:t>
            </a:r>
          </a:p>
          <a:p>
            <a:r>
              <a:rPr lang="en-GB" sz="2000" i="1" dirty="0" err="1">
                <a:solidFill>
                  <a:srgbClr val="0070C0"/>
                </a:solidFill>
              </a:rPr>
              <a:t>process_type</a:t>
            </a:r>
            <a:r>
              <a:rPr lang="en-GB" sz="2000" dirty="0">
                <a:solidFill>
                  <a:srgbClr val="0070C0"/>
                </a:solidFill>
              </a:rPr>
              <a:t>: used to update existing model</a:t>
            </a:r>
          </a:p>
          <a:p>
            <a:r>
              <a:rPr lang="en-GB" sz="2000" i="1" dirty="0" err="1">
                <a:solidFill>
                  <a:srgbClr val="0070C0"/>
                </a:solidFill>
              </a:rPr>
              <a:t>max_leaves</a:t>
            </a:r>
            <a:r>
              <a:rPr lang="en-GB" sz="2000" dirty="0">
                <a:solidFill>
                  <a:srgbClr val="0070C0"/>
                </a:solidFill>
              </a:rPr>
              <a:t>: maximum number of leaves</a:t>
            </a:r>
          </a:p>
          <a:p>
            <a:r>
              <a:rPr lang="en-GB" sz="2000" i="1" dirty="0" err="1">
                <a:solidFill>
                  <a:srgbClr val="0070C0"/>
                </a:solidFill>
              </a:rPr>
              <a:t>monotone_constraints</a:t>
            </a:r>
            <a:r>
              <a:rPr lang="en-GB" sz="2000" dirty="0">
                <a:solidFill>
                  <a:srgbClr val="0070C0"/>
                </a:solidFill>
              </a:rPr>
              <a:t>: constraint of variable monotonicity</a:t>
            </a:r>
          </a:p>
          <a:p>
            <a:r>
              <a:rPr lang="en-GB" sz="2000" i="1" dirty="0" err="1">
                <a:solidFill>
                  <a:srgbClr val="0070C0"/>
                </a:solidFill>
              </a:rPr>
              <a:t>interaction_constraints</a:t>
            </a:r>
            <a:r>
              <a:rPr lang="en-GB" sz="2000" dirty="0">
                <a:solidFill>
                  <a:srgbClr val="0070C0"/>
                </a:solidFill>
              </a:rPr>
              <a:t>: constraints for interaction representing permitted interactions</a:t>
            </a:r>
          </a:p>
          <a:p>
            <a:r>
              <a:rPr lang="en-GB" sz="2000" i="1" dirty="0">
                <a:solidFill>
                  <a:srgbClr val="0070C0"/>
                </a:solidFill>
              </a:rPr>
              <a:t>objective</a:t>
            </a:r>
            <a:r>
              <a:rPr lang="en-GB" sz="2000" dirty="0">
                <a:solidFill>
                  <a:srgbClr val="0070C0"/>
                </a:solidFill>
              </a:rPr>
              <a:t>: loss function</a:t>
            </a:r>
          </a:p>
          <a:p>
            <a:r>
              <a:rPr lang="en-GB" sz="2000" i="1" dirty="0" err="1">
                <a:solidFill>
                  <a:srgbClr val="0070C0"/>
                </a:solidFill>
              </a:rPr>
              <a:t>eval_metric</a:t>
            </a:r>
            <a:r>
              <a:rPr lang="en-GB" sz="2000" dirty="0">
                <a:solidFill>
                  <a:srgbClr val="0070C0"/>
                </a:solidFill>
              </a:rPr>
              <a:t>: evaluation metrics for validation data</a:t>
            </a:r>
          </a:p>
          <a:p>
            <a:r>
              <a:rPr lang="en-GB" sz="2000" i="1" dirty="0" err="1">
                <a:solidFill>
                  <a:srgbClr val="0070C0"/>
                </a:solidFill>
              </a:rPr>
              <a:t>max_cat_to_onehot</a:t>
            </a:r>
            <a:r>
              <a:rPr lang="en-GB" sz="2000" dirty="0">
                <a:solidFill>
                  <a:srgbClr val="0070C0"/>
                </a:solidFill>
              </a:rPr>
              <a:t>: how to deal with categorical features</a:t>
            </a:r>
            <a:endParaRPr lang="en-CH" sz="2000" dirty="0">
              <a:solidFill>
                <a:srgbClr val="0070C0"/>
              </a:solidFill>
            </a:endParaRPr>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70000" lnSpcReduction="20000"/>
              </a:bodyPr>
              <a:lstStyle/>
              <a:p>
                <a:r>
                  <a:rPr lang="en-CH" dirty="0">
                    <a:solidFill>
                      <a:srgbClr val="0070C0"/>
                    </a:solidFill>
                  </a:rPr>
                  <a:t>When to use XGBoost</a:t>
                </a:r>
              </a:p>
              <a:p>
                <a:pPr lvl="1"/>
                <a:r>
                  <a:rPr lang="en-CH" dirty="0">
                    <a:solidFill>
                      <a:srgbClr val="0070C0"/>
                    </a:solidFill>
                  </a:rPr>
                  <a:t>Classification and regression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pPr lvl="1"/>
                <a:r>
                  <a:rPr lang="en-CH" dirty="0">
                    <a:solidFill>
                      <a:srgbClr val="0070C0"/>
                    </a:solidFill>
                  </a:rPr>
                  <a:t>Very flexible and comprehensive API</a:t>
                </a:r>
              </a:p>
              <a:p>
                <a:pPr lvl="1"/>
                <a:r>
                  <a:rPr lang="en-CH" dirty="0">
                    <a:solidFill>
                      <a:srgbClr val="0070C0"/>
                    </a:solidFill>
                  </a:rPr>
                  <a:t>Applicable to large data</a:t>
                </a:r>
              </a:p>
              <a:p>
                <a:pPr lvl="1"/>
                <a:r>
                  <a:rPr lang="en-CH" dirty="0">
                    <a:solidFill>
                      <a:srgbClr val="0070C0"/>
                    </a:solidFill>
                  </a:rPr>
                  <a:t>…</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603"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pPr/>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m:rPr>
                              <m:sty m:val="p"/>
                            </m:rPr>
                            <a:rPr lang="el-GR" i="1">
                              <a:solidFill>
                                <a:srgbClr val="0070C0"/>
                              </a:solidFill>
                              <a:latin typeface="Cambria Math" panose="02040503050406030204" pitchFamily="18" charset="0"/>
                              <a:ea typeface="Cambria Math" panose="02040503050406030204" pitchFamily="18" charset="0"/>
                            </a:rPr>
                            <m:t>Φ</m:t>
                          </m:r>
                        </m:e>
                      </m:d>
                    </m:oMath>
                  </m:oMathPara>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xmlns="">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3" name="TextBox 2">
            <a:extLst>
              <a:ext uri="{FF2B5EF4-FFF2-40B4-BE49-F238E27FC236}">
                <a16:creationId xmlns:a16="http://schemas.microsoft.com/office/drawing/2014/main" id="{20B99F51-5A6F-D2CF-A88B-911F5E66A5DF}"/>
              </a:ext>
            </a:extLst>
          </p:cNvPr>
          <p:cNvSpPr txBox="1"/>
          <p:nvPr/>
        </p:nvSpPr>
        <p:spPr>
          <a:xfrm rot="16200000">
            <a:off x="1641435" y="4276423"/>
            <a:ext cx="1819729" cy="646331"/>
          </a:xfrm>
          <a:prstGeom prst="rect">
            <a:avLst/>
          </a:prstGeom>
          <a:noFill/>
        </p:spPr>
        <p:txBody>
          <a:bodyPr wrap="none" rtlCol="0">
            <a:spAutoFit/>
          </a:bodyPr>
          <a:lstStyle/>
          <a:p>
            <a:pPr algn="ctr"/>
            <a:r>
              <a:rPr lang="en-CH" dirty="0">
                <a:solidFill>
                  <a:srgbClr val="FF0000"/>
                </a:solidFill>
              </a:rPr>
              <a:t>Hyperparameter</a:t>
            </a:r>
          </a:p>
          <a:p>
            <a:pPr algn="ctr"/>
            <a:r>
              <a:rPr lang="en-CH" dirty="0">
                <a:solidFill>
                  <a:srgbClr val="FF0000"/>
                </a:solidFill>
              </a:rPr>
              <a:t> search loop</a:t>
            </a:r>
          </a:p>
        </p:txBody>
      </p:sp>
      <p:sp>
        <p:nvSpPr>
          <p:cNvPr id="9" name="TextBox 8">
            <a:extLst>
              <a:ext uri="{FF2B5EF4-FFF2-40B4-BE49-F238E27FC236}">
                <a16:creationId xmlns:a16="http://schemas.microsoft.com/office/drawing/2014/main" id="{71ADBEFA-D9EE-EA07-00D0-1AB2FFD64BDE}"/>
              </a:ext>
            </a:extLst>
          </p:cNvPr>
          <p:cNvSpPr txBox="1"/>
          <p:nvPr/>
        </p:nvSpPr>
        <p:spPr>
          <a:xfrm rot="16200000">
            <a:off x="3089127" y="4345292"/>
            <a:ext cx="966290" cy="369332"/>
          </a:xfrm>
          <a:prstGeom prst="rect">
            <a:avLst/>
          </a:prstGeom>
          <a:noFill/>
        </p:spPr>
        <p:txBody>
          <a:bodyPr wrap="none" rtlCol="0">
            <a:spAutoFit/>
          </a:bodyPr>
          <a:lstStyle/>
          <a:p>
            <a:r>
              <a:rPr lang="en-CH" dirty="0">
                <a:solidFill>
                  <a:srgbClr val="00B050"/>
                </a:solidFill>
              </a:rPr>
              <a:t>CV loop</a:t>
            </a:r>
          </a:p>
        </p:txBody>
      </p:sp>
      <p:sp>
        <p:nvSpPr>
          <p:cNvPr id="4" name="Left Brace 3">
            <a:extLst>
              <a:ext uri="{FF2B5EF4-FFF2-40B4-BE49-F238E27FC236}">
                <a16:creationId xmlns:a16="http://schemas.microsoft.com/office/drawing/2014/main" id="{B28AA1BA-70FD-B6B7-4C11-CBD159A637F6}"/>
              </a:ext>
            </a:extLst>
          </p:cNvPr>
          <p:cNvSpPr/>
          <p:nvPr/>
        </p:nvSpPr>
        <p:spPr>
          <a:xfrm>
            <a:off x="3756938" y="4004441"/>
            <a:ext cx="268524" cy="1051035"/>
          </a:xfrm>
          <a:prstGeom prst="leftBrace">
            <a:avLst/>
          </a:prstGeom>
          <a:noFill/>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solidFill>
                <a:srgbClr val="00B050"/>
              </a:solidFill>
            </a:endParaRPr>
          </a:p>
        </p:txBody>
      </p:sp>
      <p:sp>
        <p:nvSpPr>
          <p:cNvPr id="11" name="Left Brace 10">
            <a:extLst>
              <a:ext uri="{FF2B5EF4-FFF2-40B4-BE49-F238E27FC236}">
                <a16:creationId xmlns:a16="http://schemas.microsoft.com/office/drawing/2014/main" id="{E7E42933-9B16-AE09-3990-FBEECC43BF2C}"/>
              </a:ext>
            </a:extLst>
          </p:cNvPr>
          <p:cNvSpPr/>
          <p:nvPr/>
        </p:nvSpPr>
        <p:spPr>
          <a:xfrm>
            <a:off x="2948035" y="3429000"/>
            <a:ext cx="268524" cy="234117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4050942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lstStyle/>
          <a:p>
            <a:r>
              <a:rPr lang="en-CH" dirty="0">
                <a:solidFill>
                  <a:srgbClr val="0070C0"/>
                </a:solidFill>
              </a:rPr>
              <a:t>Random algorithms find optimal solutions faster and more accurately than grid searches</a:t>
            </a:r>
          </a:p>
          <a:p>
            <a:r>
              <a:rPr lang="en-CH" dirty="0">
                <a:solidFill>
                  <a:srgbClr val="0070C0"/>
                </a:solidFill>
              </a:rPr>
              <a:t>Therefore Hyperopt implements a random search algorithm.</a:t>
            </a:r>
          </a:p>
          <a:p>
            <a:r>
              <a:rPr lang="en-GB" dirty="0" err="1">
                <a:solidFill>
                  <a:srgbClr val="0070C0"/>
                </a:solidFill>
              </a:rPr>
              <a:t>Hyperopt</a:t>
            </a:r>
            <a:r>
              <a:rPr lang="en-GB" dirty="0">
                <a:solidFill>
                  <a:srgbClr val="0070C0"/>
                </a:solidFill>
              </a:rPr>
              <a:t> also offers</a:t>
            </a:r>
            <a:r>
              <a:rPr lang="en-CH" dirty="0">
                <a:solidFill>
                  <a:srgbClr val="0070C0"/>
                </a:solidFill>
              </a:rPr>
              <a:t> two other model-based search algorithms:</a:t>
            </a:r>
          </a:p>
          <a:p>
            <a:pPr lvl="1"/>
            <a:r>
              <a:rPr lang="en-CH" dirty="0">
                <a:solidFill>
                  <a:srgbClr val="0070C0"/>
                </a:solidFill>
              </a:rPr>
              <a:t>Gaussian process approach (GP)</a:t>
            </a:r>
          </a:p>
          <a:p>
            <a:pPr lvl="1"/>
            <a:r>
              <a:rPr lang="en-CH" dirty="0">
                <a:solidFill>
                  <a:srgbClr val="0070C0"/>
                </a:solidFill>
              </a:rPr>
              <a:t>Tree-str</a:t>
            </a:r>
            <a:r>
              <a:rPr lang="en-GB" dirty="0">
                <a:solidFill>
                  <a:srgbClr val="0070C0"/>
                </a:solidFill>
              </a:rPr>
              <a:t>u</a:t>
            </a:r>
            <a:r>
              <a:rPr lang="en-CH" dirty="0">
                <a:solidFill>
                  <a:srgbClr val="0070C0"/>
                </a:solidFill>
              </a:rPr>
              <a:t>ctured Parzen window approach (TPE)</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64166" y="2079571"/>
            <a:ext cx="9917860" cy="3681881"/>
          </a:xfrm>
          <a:prstGeom prst="rect">
            <a:avLst/>
          </a:prstGeom>
        </p:spPr>
      </p:pic>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551761" y="96720"/>
            <a:ext cx="10515600" cy="1325563"/>
          </a:xfrm>
        </p:spPr>
        <p:txBody>
          <a:bodyPr/>
          <a:lstStyle/>
          <a:p>
            <a:r>
              <a:rPr lang="en-CH" dirty="0"/>
              <a:t>Hyperopt’s GP algorithm</a:t>
            </a:r>
          </a:p>
        </p:txBody>
      </p:sp>
      <p:grpSp>
        <p:nvGrpSpPr>
          <p:cNvPr id="10" name="Group 9">
            <a:extLst>
              <a:ext uri="{FF2B5EF4-FFF2-40B4-BE49-F238E27FC236}">
                <a16:creationId xmlns:a16="http://schemas.microsoft.com/office/drawing/2014/main" id="{E7F0D4A3-0910-621B-C9B1-2D4B2064C361}"/>
              </a:ext>
            </a:extLst>
          </p:cNvPr>
          <p:cNvGrpSpPr/>
          <p:nvPr/>
        </p:nvGrpSpPr>
        <p:grpSpPr>
          <a:xfrm>
            <a:off x="662151" y="1694652"/>
            <a:ext cx="5312662" cy="4642090"/>
            <a:chOff x="4741959" y="3136594"/>
            <a:chExt cx="4479159" cy="3527027"/>
          </a:xfrm>
        </p:grpSpPr>
        <p:pic>
          <p:nvPicPr>
            <p:cNvPr id="9" name="Picture 8">
              <a:extLst>
                <a:ext uri="{FF2B5EF4-FFF2-40B4-BE49-F238E27FC236}">
                  <a16:creationId xmlns:a16="http://schemas.microsoft.com/office/drawing/2014/main" id="{342AF721-AD98-4291-B351-893054E95D43}"/>
                </a:ext>
              </a:extLst>
            </p:cNvPr>
            <p:cNvPicPr>
              <a:picLocks noChangeAspect="1"/>
            </p:cNvPicPr>
            <p:nvPr/>
          </p:nvPicPr>
          <p:blipFill>
            <a:blip r:embed="rId3"/>
            <a:stretch>
              <a:fillRect/>
            </a:stretch>
          </p:blipFill>
          <p:spPr>
            <a:xfrm>
              <a:off x="4741959" y="3136594"/>
              <a:ext cx="4479159" cy="35270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5224056" y="5630015"/>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5224056" y="5630015"/>
                  <a:ext cx="377219" cy="369332"/>
                </a:xfrm>
                <a:prstGeom prst="rect">
                  <a:avLst/>
                </a:prstGeom>
                <a:blipFill>
                  <a:blip r:embed="rId6"/>
                  <a:stretch>
                    <a:fillRect l="-19355" b="-2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C8FAE6-8684-70E8-9981-1CC17412024F}"/>
                  </a:ext>
                </a:extLst>
              </p:cNvPr>
              <p:cNvSpPr txBox="1"/>
              <p:nvPr/>
            </p:nvSpPr>
            <p:spPr>
              <a:xfrm>
                <a:off x="6301270" y="3052723"/>
                <a:ext cx="5630131" cy="1754326"/>
              </a:xfrm>
              <a:prstGeom prst="rect">
                <a:avLst/>
              </a:prstGeom>
              <a:noFill/>
            </p:spPr>
            <p:txBody>
              <a:bodyPr wrap="none" rtlCol="0">
                <a:spAutoFit/>
              </a:bodyPr>
              <a:lstStyle/>
              <a:p>
                <a:r>
                  <a:rPr lang="en-CH" dirty="0">
                    <a:solidFill>
                      <a:srgbClr val="0070C0"/>
                    </a:solidFill>
                  </a:rPr>
                  <a:t>The GP algorithms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if a large probability mass is below </a:t>
                </a:r>
                <a14:m>
                  <m:oMath xmlns:m="http://schemas.openxmlformats.org/officeDocument/2006/math">
                    <m:sSup>
                      <m:sSupPr>
                        <m:ctrlPr>
                          <a:rPr lang="en-CH"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𝑦</m:t>
                        </m:r>
                      </m:e>
                      <m:sup>
                        <m:r>
                          <a:rPr lang="fr-CH" b="0" i="1" smtClean="0">
                            <a:solidFill>
                              <a:srgbClr val="0070C0"/>
                            </a:solidFill>
                            <a:latin typeface="Cambria Math" panose="02040503050406030204" pitchFamily="18" charset="0"/>
                          </a:rPr>
                          <m:t>∗</m:t>
                        </m:r>
                      </m:sup>
                    </m:sSup>
                  </m:oMath>
                </a14:m>
                <a:r>
                  <a:rPr lang="en-CH" dirty="0">
                    <a:solidFill>
                      <a:srgbClr val="0070C0"/>
                    </a:solidFill>
                  </a:rPr>
                  <a:t>. This is the </a:t>
                </a:r>
              </a:p>
              <a:p>
                <a:r>
                  <a:rPr lang="en-GB" dirty="0">
                    <a:solidFill>
                      <a:srgbClr val="0070C0"/>
                    </a:solidFill>
                  </a:rPr>
                  <a:t>c</a:t>
                </a:r>
                <a:r>
                  <a:rPr lang="en-CH" dirty="0">
                    <a:solidFill>
                      <a:srgbClr val="0070C0"/>
                    </a:solidFill>
                  </a:rPr>
                  <a:t>ase for </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close to the minimum</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in not yet explored regions, which have a </a:t>
                </a:r>
                <a:br>
                  <a:rPr lang="en-CH" dirty="0">
                    <a:solidFill>
                      <a:srgbClr val="0070C0"/>
                    </a:solidFill>
                  </a:rPr>
                </a:br>
                <a:r>
                  <a:rPr lang="en-CH" dirty="0">
                    <a:solidFill>
                      <a:srgbClr val="0070C0"/>
                    </a:solidFill>
                  </a:rPr>
                  <a:t>large uncertainty</a:t>
                </a:r>
              </a:p>
            </p:txBody>
          </p:sp>
        </mc:Choice>
        <mc:Fallback xmlns="">
          <p:sp>
            <p:nvSpPr>
              <p:cNvPr id="11" name="TextBox 10">
                <a:extLst>
                  <a:ext uri="{FF2B5EF4-FFF2-40B4-BE49-F238E27FC236}">
                    <a16:creationId xmlns:a16="http://schemas.microsoft.com/office/drawing/2014/main" id="{15C8FAE6-8684-70E8-9981-1CC17412024F}"/>
                  </a:ext>
                </a:extLst>
              </p:cNvPr>
              <p:cNvSpPr txBox="1">
                <a:spLocks noRot="1" noChangeAspect="1" noMove="1" noResize="1" noEditPoints="1" noAdjustHandles="1" noChangeArrowheads="1" noChangeShapeType="1" noTextEdit="1"/>
              </p:cNvSpPr>
              <p:nvPr/>
            </p:nvSpPr>
            <p:spPr>
              <a:xfrm>
                <a:off x="6301270" y="3052723"/>
                <a:ext cx="5630131" cy="1754326"/>
              </a:xfrm>
              <a:prstGeom prst="rect">
                <a:avLst/>
              </a:prstGeom>
              <a:blipFill>
                <a:blip r:embed="rId7"/>
                <a:stretch>
                  <a:fillRect l="-901" t="-1439" r="-4279" b="-503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C7ACE0F3-D1D0-9E2F-3A9D-EADDE2D3D48A}"/>
              </a:ext>
            </a:extLst>
          </p:cNvPr>
          <p:cNvPicPr>
            <a:picLocks noChangeAspect="1"/>
          </p:cNvPicPr>
          <p:nvPr/>
        </p:nvPicPr>
        <p:blipFill>
          <a:blip r:embed="rId8"/>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A4C72AD-E9F8-5597-A961-5C8C8305AA7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8455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p:sp>
        <p:nvSpPr>
          <p:cNvPr id="5" name="TextBox 4">
            <a:extLst>
              <a:ext uri="{FF2B5EF4-FFF2-40B4-BE49-F238E27FC236}">
                <a16:creationId xmlns:a16="http://schemas.microsoft.com/office/drawing/2014/main" id="{15802853-29CF-5E86-532E-9BA7A07B5303}"/>
              </a:ext>
            </a:extLst>
          </p:cNvPr>
          <p:cNvSpPr txBox="1"/>
          <p:nvPr/>
        </p:nvSpPr>
        <p:spPr>
          <a:xfrm>
            <a:off x="857029" y="4704906"/>
            <a:ext cx="3714607" cy="369332"/>
          </a:xfrm>
          <a:prstGeom prst="rect">
            <a:avLst/>
          </a:prstGeom>
          <a:noFill/>
        </p:spPr>
        <p:txBody>
          <a:bodyPr wrap="none" rtlCol="0">
            <a:spAutoFit/>
          </a:bodyPr>
          <a:lstStyle/>
          <a:p>
            <a:r>
              <a:rPr lang="en-CH" dirty="0"/>
              <a:t>TPE: Tree structured Parzen estimator</a:t>
            </a:r>
          </a:p>
        </p:txBody>
      </p:sp>
      <p:grpSp>
        <p:nvGrpSpPr>
          <p:cNvPr id="8" name="Group 7">
            <a:extLst>
              <a:ext uri="{FF2B5EF4-FFF2-40B4-BE49-F238E27FC236}">
                <a16:creationId xmlns:a16="http://schemas.microsoft.com/office/drawing/2014/main" id="{D773CC36-2C43-A2DF-8B1B-36E04A5306C1}"/>
              </a:ext>
            </a:extLst>
          </p:cNvPr>
          <p:cNvGrpSpPr/>
          <p:nvPr/>
        </p:nvGrpSpPr>
        <p:grpSpPr>
          <a:xfrm>
            <a:off x="647051" y="1866361"/>
            <a:ext cx="3924585" cy="2851235"/>
            <a:chOff x="699647" y="3004392"/>
            <a:chExt cx="4125740" cy="3248734"/>
          </a:xfrm>
        </p:grpSpPr>
        <p:pic>
          <p:nvPicPr>
            <p:cNvPr id="6" name="Picture 5">
              <a:extLst>
                <a:ext uri="{FF2B5EF4-FFF2-40B4-BE49-F238E27FC236}">
                  <a16:creationId xmlns:a16="http://schemas.microsoft.com/office/drawing/2014/main" id="{0311C89C-49F7-E68B-6593-9C8453B779CF}"/>
                </a:ext>
              </a:extLst>
            </p:cNvPr>
            <p:cNvPicPr>
              <a:picLocks noChangeAspect="1"/>
            </p:cNvPicPr>
            <p:nvPr/>
          </p:nvPicPr>
          <p:blipFill>
            <a:blip r:embed="rId3"/>
            <a:stretch>
              <a:fillRect/>
            </a:stretch>
          </p:blipFill>
          <p:spPr>
            <a:xfrm>
              <a:off x="699647" y="3004392"/>
              <a:ext cx="4125740" cy="324873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1235949" y="5200357"/>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1235949" y="5200357"/>
                  <a:ext cx="377219" cy="369332"/>
                </a:xfrm>
                <a:prstGeom prst="rect">
                  <a:avLst/>
                </a:prstGeom>
                <a:blipFill>
                  <a:blip r:embed="rId5"/>
                  <a:stretch>
                    <a:fillRect l="-24138" r="-3448" b="-40741"/>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0C34AB-D7AE-CAFA-FE5C-EA7323A628A8}"/>
                  </a:ext>
                </a:extLst>
              </p:cNvPr>
              <p:cNvSpPr txBox="1"/>
              <p:nvPr/>
            </p:nvSpPr>
            <p:spPr>
              <a:xfrm>
                <a:off x="7142012" y="3310481"/>
                <a:ext cx="3506118" cy="987193"/>
              </a:xfrm>
              <a:prstGeom prst="rect">
                <a:avLst/>
              </a:prstGeom>
              <a:noFill/>
            </p:spPr>
            <p:txBody>
              <a:bodyPr wrap="square">
                <a:spAutoFit/>
              </a:bodyPr>
              <a:lstStyle/>
              <a:p>
                <a:endParaRPr lang="en-CH" dirty="0"/>
              </a:p>
              <a:p>
                <a:pP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𝑝</m:t>
                          </m:r>
                        </m:e>
                        <m:sub>
                          <m:r>
                            <a:rPr lang="fr-CH" b="0" i="1" smtClean="0">
                              <a:solidFill>
                                <a:srgbClr val="0070C0"/>
                              </a:solidFill>
                              <a:latin typeface="Cambria Math" panose="02040503050406030204" pitchFamily="18" charset="0"/>
                            </a:rPr>
                            <m:t>𝑀</m:t>
                          </m:r>
                        </m:sub>
                      </m:sSub>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𝑥</m:t>
                          </m:r>
                        </m:e>
                        <m:e>
                          <m:r>
                            <a:rPr lang="fr-CH" b="0" i="1" smtClean="0">
                              <a:solidFill>
                                <a:srgbClr val="0070C0"/>
                              </a:solidFill>
                              <a:latin typeface="Cambria Math" panose="02040503050406030204" pitchFamily="18" charset="0"/>
                            </a:rPr>
                            <m:t>𝑦</m:t>
                          </m:r>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eqArr>
                            <m:eqArrPr>
                              <m:ctrlPr>
                                <a:rPr lang="fr-CH" b="0" i="1" smtClean="0">
                                  <a:solidFill>
                                    <a:srgbClr val="0070C0"/>
                                  </a:solidFill>
                                  <a:latin typeface="Cambria Math" panose="02040503050406030204" pitchFamily="18" charset="0"/>
                                </a:rPr>
                              </m:ctrlPr>
                            </m:eqArrPr>
                            <m:e>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if</m:t>
                              </m:r>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
                              <m:r>
                                <a:rPr lang="fr-CH" b="0" i="1" smtClean="0">
                                  <a:solidFill>
                                    <a:srgbClr val="00B050"/>
                                  </a:solidFill>
                                  <a:latin typeface="Cambria Math" panose="02040503050406030204" pitchFamily="18" charset="0"/>
                                </a:rPr>
                                <m:t>𝑔</m:t>
                              </m:r>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r>
                                <m:rPr>
                                  <m:nor/>
                                </m:rPr>
                                <a:rPr lang="fr-CH" b="0" i="0" smtClean="0">
                                  <a:solidFill>
                                    <a:srgbClr val="00B050"/>
                                  </a:solidFill>
                                  <a:latin typeface="Cambria Math" panose="02040503050406030204" pitchFamily="18" charset="0"/>
                                </a:rPr>
                                <m:t> </m:t>
                              </m:r>
                              <m:r>
                                <m:rPr>
                                  <m:nor/>
                                </m:rPr>
                                <a:rPr lang="fr-CH">
                                  <a:solidFill>
                                    <a:srgbClr val="0070C0"/>
                                  </a:solidFill>
                                  <a:latin typeface="Cambria Math" panose="02040503050406030204" pitchFamily="18" charset="0"/>
                                </a:rPr>
                                <m:t>if</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&gt;</m:t>
                              </m:r>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rPr>
                                    <m:t>𝑦</m:t>
                                  </m:r>
                                </m:e>
                                <m:sup>
                                  <m:r>
                                    <a:rPr lang="fr-CH" i="1">
                                      <a:solidFill>
                                        <a:srgbClr val="0070C0"/>
                                      </a:solidFill>
                                      <a:latin typeface="Cambria Math" panose="02040503050406030204" pitchFamily="18" charset="0"/>
                                    </a:rPr>
                                    <m:t>∗</m:t>
                                  </m:r>
                                </m:sup>
                              </m:sSup>
                            </m:e>
                          </m:eqArr>
                        </m:e>
                      </m:d>
                    </m:oMath>
                  </m:oMathPara>
                </a14:m>
                <a:endParaRPr lang="en-CH" dirty="0"/>
              </a:p>
            </p:txBody>
          </p:sp>
        </mc:Choice>
        <mc:Fallback xmlns="">
          <p:sp>
            <p:nvSpPr>
              <p:cNvPr id="10" name="TextBox 9">
                <a:extLst>
                  <a:ext uri="{FF2B5EF4-FFF2-40B4-BE49-F238E27FC236}">
                    <a16:creationId xmlns:a16="http://schemas.microsoft.com/office/drawing/2014/main" id="{B40C34AB-D7AE-CAFA-FE5C-EA7323A628A8}"/>
                  </a:ext>
                </a:extLst>
              </p:cNvPr>
              <p:cNvSpPr txBox="1">
                <a:spLocks noRot="1" noChangeAspect="1" noMove="1" noResize="1" noEditPoints="1" noAdjustHandles="1" noChangeArrowheads="1" noChangeShapeType="1" noTextEdit="1"/>
              </p:cNvSpPr>
              <p:nvPr/>
            </p:nvSpPr>
            <p:spPr>
              <a:xfrm>
                <a:off x="7142012" y="3310481"/>
                <a:ext cx="3506118" cy="987193"/>
              </a:xfrm>
              <a:prstGeom prst="rect">
                <a:avLst/>
              </a:prstGeom>
              <a:blipFill>
                <a:blip r:embed="rId6"/>
                <a:stretch>
                  <a:fillRect t="-111392" b="-198734"/>
                </a:stretch>
              </a:blipFill>
            </p:spPr>
            <p:txBody>
              <a:bodyPr/>
              <a:lstStyle/>
              <a:p>
                <a:r>
                  <a:rPr lang="en-CH">
                    <a:noFill/>
                  </a:rPr>
                  <a:t> </a:t>
                </a:r>
              </a:p>
            </p:txBody>
          </p:sp>
        </mc:Fallback>
      </mc:AlternateContent>
      <p:grpSp>
        <p:nvGrpSpPr>
          <p:cNvPr id="18" name="Group 17">
            <a:extLst>
              <a:ext uri="{FF2B5EF4-FFF2-40B4-BE49-F238E27FC236}">
                <a16:creationId xmlns:a16="http://schemas.microsoft.com/office/drawing/2014/main" id="{AD39ABFA-49FF-1FBF-4EEC-EDDEDC3151FF}"/>
              </a:ext>
            </a:extLst>
          </p:cNvPr>
          <p:cNvGrpSpPr/>
          <p:nvPr/>
        </p:nvGrpSpPr>
        <p:grpSpPr>
          <a:xfrm>
            <a:off x="5373087" y="3932211"/>
            <a:ext cx="1113520" cy="618816"/>
            <a:chOff x="9557950" y="3621788"/>
            <a:chExt cx="1113520" cy="618816"/>
          </a:xfrm>
        </p:grpSpPr>
        <p:pic>
          <p:nvPicPr>
            <p:cNvPr id="11" name="Picture 10">
              <a:extLst>
                <a:ext uri="{FF2B5EF4-FFF2-40B4-BE49-F238E27FC236}">
                  <a16:creationId xmlns:a16="http://schemas.microsoft.com/office/drawing/2014/main" id="{6F75784F-1D89-0849-DBA5-997F615953AD}"/>
                </a:ext>
              </a:extLst>
            </p:cNvPr>
            <p:cNvPicPr>
              <a:picLocks noChangeAspect="1"/>
            </p:cNvPicPr>
            <p:nvPr/>
          </p:nvPicPr>
          <p:blipFill>
            <a:blip r:embed="rId7"/>
            <a:stretch>
              <a:fillRect/>
            </a:stretch>
          </p:blipFill>
          <p:spPr>
            <a:xfrm>
              <a:off x="9557950" y="3621788"/>
              <a:ext cx="454356" cy="61881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AC1C26-44C0-A676-6700-4F8F5279654B}"/>
                    </a:ext>
                  </a:extLst>
                </p:cNvPr>
                <p:cNvSpPr txBox="1"/>
                <p:nvPr/>
              </p:nvSpPr>
              <p:spPr>
                <a:xfrm>
                  <a:off x="10217115" y="3770092"/>
                  <a:ext cx="4543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FFC000"/>
                            </a:solidFill>
                            <a:latin typeface="Cambria Math" panose="02040503050406030204" pitchFamily="18" charset="0"/>
                          </a:rPr>
                          <m:t>𝑙</m:t>
                        </m:r>
                        <m:d>
                          <m:dPr>
                            <m:ctrlPr>
                              <a:rPr lang="fr-CH" b="0" i="1" smtClean="0">
                                <a:solidFill>
                                  <a:srgbClr val="FFC000"/>
                                </a:solidFill>
                                <a:latin typeface="Cambria Math" panose="02040503050406030204" pitchFamily="18" charset="0"/>
                              </a:rPr>
                            </m:ctrlPr>
                          </m:dPr>
                          <m:e>
                            <m:r>
                              <a:rPr lang="fr-CH" b="0" i="1" smtClean="0">
                                <a:solidFill>
                                  <a:srgbClr val="FFC000"/>
                                </a:solidFill>
                                <a:latin typeface="Cambria Math" panose="02040503050406030204" pitchFamily="18" charset="0"/>
                              </a:rPr>
                              <m:t>𝑥</m:t>
                            </m:r>
                          </m:e>
                        </m:d>
                      </m:oMath>
                    </m:oMathPara>
                  </a14:m>
                  <a:endParaRPr lang="en-CH" dirty="0">
                    <a:solidFill>
                      <a:srgbClr val="FFC000"/>
                    </a:solidFill>
                  </a:endParaRPr>
                </a:p>
              </p:txBody>
            </p:sp>
          </mc:Choice>
          <mc:Fallback xmlns="">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217115" y="3770092"/>
                  <a:ext cx="454355" cy="276999"/>
                </a:xfrm>
                <a:prstGeom prst="rect">
                  <a:avLst/>
                </a:prstGeom>
                <a:blipFill>
                  <a:blip r:embed="rId8"/>
                  <a:stretch>
                    <a:fillRect l="-13889" b="-8696"/>
                  </a:stretch>
                </a:blipFill>
              </p:spPr>
              <p:txBody>
                <a:bodyPr/>
                <a:lstStyle/>
                <a:p>
                  <a:r>
                    <a:rPr lang="en-CH">
                      <a:noFill/>
                    </a:rPr>
                    <a:t> </a:t>
                  </a:r>
                </a:p>
              </p:txBody>
            </p:sp>
          </mc:Fallback>
        </mc:AlternateContent>
      </p:grpSp>
      <p:grpSp>
        <p:nvGrpSpPr>
          <p:cNvPr id="17" name="Group 16">
            <a:extLst>
              <a:ext uri="{FF2B5EF4-FFF2-40B4-BE49-F238E27FC236}">
                <a16:creationId xmlns:a16="http://schemas.microsoft.com/office/drawing/2014/main" id="{5C7272E8-FBE8-9E4F-3B52-B720CD385B5A}"/>
              </a:ext>
            </a:extLst>
          </p:cNvPr>
          <p:cNvGrpSpPr/>
          <p:nvPr/>
        </p:nvGrpSpPr>
        <p:grpSpPr>
          <a:xfrm>
            <a:off x="5392429" y="2630516"/>
            <a:ext cx="1090180" cy="663561"/>
            <a:chOff x="9557950" y="2863219"/>
            <a:chExt cx="1090180" cy="663561"/>
          </a:xfrm>
        </p:grpSpPr>
        <p:pic>
          <p:nvPicPr>
            <p:cNvPr id="13" name="Picture 12">
              <a:extLst>
                <a:ext uri="{FF2B5EF4-FFF2-40B4-BE49-F238E27FC236}">
                  <a16:creationId xmlns:a16="http://schemas.microsoft.com/office/drawing/2014/main" id="{D774FE0F-1325-F67B-7BC6-57401C4EE264}"/>
                </a:ext>
              </a:extLst>
            </p:cNvPr>
            <p:cNvPicPr>
              <a:picLocks noChangeAspect="1"/>
            </p:cNvPicPr>
            <p:nvPr/>
          </p:nvPicPr>
          <p:blipFill>
            <a:blip r:embed="rId9"/>
            <a:stretch>
              <a:fillRect/>
            </a:stretch>
          </p:blipFill>
          <p:spPr>
            <a:xfrm>
              <a:off x="9557950" y="2863219"/>
              <a:ext cx="487209" cy="66356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E5806A-60C5-02B2-16A1-CE5D5A527B87}"/>
                    </a:ext>
                  </a:extLst>
                </p:cNvPr>
                <p:cNvSpPr txBox="1"/>
                <p:nvPr/>
              </p:nvSpPr>
              <p:spPr>
                <a:xfrm>
                  <a:off x="10217115" y="3056499"/>
                  <a:ext cx="431015" cy="276999"/>
                </a:xfrm>
                <a:prstGeom prst="rect">
                  <a:avLst/>
                </a:prstGeom>
                <a:noFill/>
              </p:spPr>
              <p:txBody>
                <a:bodyPr wrap="none" lIns="0" tIns="0" rIns="0" bIns="0" rtlCol="0">
                  <a:spAutoFit/>
                </a:bodyPr>
                <a:lstStyle/>
                <a:p>
                  <a:r>
                    <a:rPr lang="fr-CH" b="0" dirty="0">
                      <a:solidFill>
                        <a:srgbClr val="00B050"/>
                      </a:solidFill>
                    </a:rPr>
                    <a:t>g</a:t>
                  </a:r>
                  <a14:m>
                    <m:oMath xmlns:m="http://schemas.openxmlformats.org/officeDocument/2006/math">
                      <m:d>
                        <m:dPr>
                          <m:ctrlPr>
                            <a:rPr lang="fr-CH" b="0" i="1" smtClean="0">
                              <a:solidFill>
                                <a:srgbClr val="00B050"/>
                              </a:solidFill>
                              <a:latin typeface="Cambria Math" panose="02040503050406030204" pitchFamily="18" charset="0"/>
                            </a:rPr>
                          </m:ctrlPr>
                        </m:dPr>
                        <m:e>
                          <m:r>
                            <a:rPr lang="fr-CH" b="0" i="1" smtClean="0">
                              <a:solidFill>
                                <a:srgbClr val="00B050"/>
                              </a:solidFill>
                              <a:latin typeface="Cambria Math" panose="02040503050406030204" pitchFamily="18" charset="0"/>
                            </a:rPr>
                            <m:t>𝑥</m:t>
                          </m:r>
                        </m:e>
                      </m:d>
                    </m:oMath>
                  </a14:m>
                  <a:endParaRPr lang="en-CH" dirty="0">
                    <a:solidFill>
                      <a:srgbClr val="00B050"/>
                    </a:solidFill>
                  </a:endParaRPr>
                </a:p>
              </p:txBody>
            </p:sp>
          </mc:Choice>
          <mc:Fallback xmlns="">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10217115" y="3056499"/>
                  <a:ext cx="431015" cy="276999"/>
                </a:xfrm>
                <a:prstGeom prst="rect">
                  <a:avLst/>
                </a:prstGeom>
                <a:blipFill>
                  <a:blip r:embed="rId10"/>
                  <a:stretch>
                    <a:fillRect l="-31429" t="-26087" b="-47826"/>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ACAD44-CA2E-AEF1-9721-703DA496D82C}"/>
                  </a:ext>
                </a:extLst>
              </p:cNvPr>
              <p:cNvSpPr txBox="1"/>
              <p:nvPr/>
            </p:nvSpPr>
            <p:spPr>
              <a:xfrm>
                <a:off x="6357460" y="4781834"/>
                <a:ext cx="6097836" cy="1010277"/>
              </a:xfrm>
              <a:prstGeom prst="rect">
                <a:avLst/>
              </a:prstGeom>
              <a:noFill/>
            </p:spPr>
            <p:txBody>
              <a:bodyPr wrap="square">
                <a:spAutoFit/>
              </a:bodyPr>
              <a:lstStyle/>
              <a:p>
                <a:r>
                  <a:rPr lang="en-CH" dirty="0">
                    <a:solidFill>
                      <a:srgbClr val="0070C0"/>
                    </a:solidFill>
                  </a:rPr>
                  <a:t>The TPE algorithm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r>
                      <a:rPr lang="fr-CH" b="0" i="0" smtClean="0">
                        <a:solidFill>
                          <a:srgbClr val="0070C0"/>
                        </a:solidFill>
                        <a:latin typeface="Cambria Math" panose="02040503050406030204" pitchFamily="18" charset="0"/>
                      </a:rPr>
                      <m:t>=</m:t>
                    </m:r>
                    <m:func>
                      <m:funcPr>
                        <m:ctrlPr>
                          <a:rPr lang="fr-CH" b="0" i="1" smtClean="0">
                            <a:solidFill>
                              <a:srgbClr val="0070C0"/>
                            </a:solidFill>
                            <a:latin typeface="Cambria Math" panose="02040503050406030204" pitchFamily="18" charset="0"/>
                          </a:rPr>
                        </m:ctrlPr>
                      </m:funcPr>
                      <m:fName>
                        <m:limLow>
                          <m:limLowPr>
                            <m:ctrlPr>
                              <a:rPr lang="fr-CH" b="0" i="1" smtClean="0">
                                <a:solidFill>
                                  <a:srgbClr val="0070C0"/>
                                </a:solidFill>
                                <a:latin typeface="Cambria Math" panose="02040503050406030204" pitchFamily="18" charset="0"/>
                              </a:rPr>
                            </m:ctrlPr>
                          </m:limLowPr>
                          <m:e>
                            <m:r>
                              <m:rPr>
                                <m:sty m:val="p"/>
                              </m:rPr>
                              <a:rPr lang="fr-CH" b="0" i="0" smtClean="0">
                                <a:solidFill>
                                  <a:srgbClr val="0070C0"/>
                                </a:solidFill>
                                <a:latin typeface="Cambria Math" panose="02040503050406030204" pitchFamily="18" charset="0"/>
                              </a:rPr>
                              <m:t>argmax</m:t>
                            </m:r>
                          </m:e>
                          <m:lim>
                            <m:r>
                              <a:rPr lang="fr-CH" b="0" i="1" smtClean="0">
                                <a:solidFill>
                                  <a:srgbClr val="0070C0"/>
                                </a:solidFill>
                                <a:latin typeface="Cambria Math" panose="02040503050406030204" pitchFamily="18" charset="0"/>
                              </a:rPr>
                              <m:t>𝑥</m:t>
                            </m:r>
                          </m:lim>
                        </m:limLow>
                      </m:fName>
                      <m:e>
                        <m:f>
                          <m:fPr>
                            <m:type m:val="skw"/>
                            <m:ctrlPr>
                              <a:rPr lang="fr-CH" b="0" i="1" smtClean="0">
                                <a:solidFill>
                                  <a:srgbClr val="0070C0"/>
                                </a:solidFill>
                                <a:latin typeface="Cambria Math" panose="02040503050406030204" pitchFamily="18" charset="0"/>
                              </a:rPr>
                            </m:ctrlPr>
                          </m:fPr>
                          <m:num>
                            <m:r>
                              <a:rPr lang="fr-CH" b="0" i="1" smtClean="0">
                                <a:solidFill>
                                  <a:srgbClr val="00B050"/>
                                </a:solidFill>
                                <a:latin typeface="Cambria Math" panose="02040503050406030204" pitchFamily="18" charset="0"/>
                              </a:rPr>
                              <m:t>𝑔</m:t>
                            </m:r>
                            <m:d>
                              <m:dPr>
                                <m:ctrlPr>
                                  <a:rPr lang="fr-CH" i="1" smtClean="0">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num>
                          <m:den>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den>
                        </m:f>
                      </m:e>
                    </m:func>
                    <m:r>
                      <a:rPr lang="fr-CH" b="0" i="0" smtClean="0">
                        <a:solidFill>
                          <a:srgbClr val="0070C0"/>
                        </a:solidFill>
                        <a:latin typeface="Cambria Math" panose="02040503050406030204" pitchFamily="18" charset="0"/>
                        <a:ea typeface="Cambria Math" panose="02040503050406030204" pitchFamily="18" charset="0"/>
                      </a:rPr>
                      <m:t>, </m:t>
                    </m:r>
                    <m:r>
                      <m:rPr>
                        <m:sty m:val="p"/>
                      </m:rPr>
                      <a:rPr lang="fr-CH" b="0" i="0" smtClean="0">
                        <a:solidFill>
                          <a:srgbClr val="0070C0"/>
                        </a:solidFill>
                        <a:latin typeface="Cambria Math" panose="02040503050406030204" pitchFamily="18" charset="0"/>
                        <a:ea typeface="Cambria Math" panose="02040503050406030204" pitchFamily="18" charset="0"/>
                      </a:rPr>
                      <m:t>i</m:t>
                    </m:r>
                    <m:r>
                      <a:rPr lang="fr-CH" b="0" i="0" smtClean="0">
                        <a:solidFill>
                          <a:srgbClr val="0070C0"/>
                        </a:solidFill>
                        <a:latin typeface="Cambria Math" panose="02040503050406030204" pitchFamily="18" charset="0"/>
                        <a:ea typeface="Cambria Math" panose="02040503050406030204" pitchFamily="18" charset="0"/>
                      </a:rPr>
                      <m:t>.</m:t>
                    </m:r>
                    <m:r>
                      <m:rPr>
                        <m:sty m:val="p"/>
                      </m:rPr>
                      <a:rPr lang="fr-CH" b="0" i="0" smtClean="0">
                        <a:solidFill>
                          <a:srgbClr val="0070C0"/>
                        </a:solidFill>
                        <a:latin typeface="Cambria Math" panose="02040503050406030204" pitchFamily="18" charset="0"/>
                        <a:ea typeface="Cambria Math" panose="02040503050406030204" pitchFamily="18" charset="0"/>
                      </a:rPr>
                      <m:t>e</m:t>
                    </m:r>
                    <m:r>
                      <a:rPr lang="fr-CH" b="0" i="0" smtClean="0">
                        <a:solidFill>
                          <a:srgbClr val="0070C0"/>
                        </a:solidFill>
                        <a:latin typeface="Cambria Math" panose="02040503050406030204" pitchFamily="18" charset="0"/>
                        <a:ea typeface="Cambria Math" panose="02040503050406030204" pitchFamily="18" charset="0"/>
                      </a:rPr>
                      <m:t>. </m:t>
                    </m:r>
                  </m:oMath>
                </a14:m>
                <a:r>
                  <a:rPr lang="en-CH" dirty="0">
                    <a:solidFill>
                      <a:srgbClr val="0070C0"/>
                    </a:solidFill>
                  </a:rPr>
                  <a:t>it will choose hyperscores with large </a:t>
                </a:r>
                <a14:m>
                  <m:oMath xmlns:m="http://schemas.openxmlformats.org/officeDocument/2006/math">
                    <m:r>
                      <a:rPr lang="fr-CH" i="1" smtClean="0">
                        <a:solidFill>
                          <a:srgbClr val="FFC000"/>
                        </a:solidFill>
                        <a:latin typeface="Cambria Math" panose="02040503050406030204" pitchFamily="18" charset="0"/>
                      </a:rPr>
                      <m:t>𝑙</m:t>
                    </m:r>
                    <m:d>
                      <m:dPr>
                        <m:ctrlPr>
                          <a:rPr lang="fr-CH" i="1">
                            <a:solidFill>
                              <a:srgbClr val="FFC000"/>
                            </a:solidFill>
                            <a:latin typeface="Cambria Math" panose="02040503050406030204" pitchFamily="18" charset="0"/>
                          </a:rPr>
                        </m:ctrlPr>
                      </m:dPr>
                      <m:e>
                        <m:r>
                          <a:rPr lang="fr-CH" i="1">
                            <a:solidFill>
                              <a:srgbClr val="FFC000"/>
                            </a:solidFill>
                            <a:latin typeface="Cambria Math" panose="02040503050406030204" pitchFamily="18" charset="0"/>
                          </a:rPr>
                          <m:t>𝑥</m:t>
                        </m:r>
                      </m:e>
                    </m:d>
                  </m:oMath>
                </a14:m>
                <a:r>
                  <a:rPr lang="en-CH" dirty="0">
                    <a:solidFill>
                      <a:srgbClr val="FFC000"/>
                    </a:solidFill>
                  </a:rPr>
                  <a:t> </a:t>
                </a:r>
                <a:r>
                  <a:rPr lang="en-CH" dirty="0">
                    <a:solidFill>
                      <a:srgbClr val="0070C0"/>
                    </a:solidFill>
                  </a:rPr>
                  <a:t>and small </a:t>
                </a:r>
                <a14:m>
                  <m:oMath xmlns:m="http://schemas.openxmlformats.org/officeDocument/2006/math">
                    <m:r>
                      <a:rPr lang="fr-CH" i="1" smtClean="0">
                        <a:solidFill>
                          <a:srgbClr val="00B050"/>
                        </a:solidFill>
                        <a:latin typeface="Cambria Math" panose="02040503050406030204" pitchFamily="18" charset="0"/>
                      </a:rPr>
                      <m:t>𝑔</m:t>
                    </m:r>
                    <m:d>
                      <m:dPr>
                        <m:ctrlPr>
                          <a:rPr lang="fr-CH" i="1">
                            <a:solidFill>
                              <a:srgbClr val="00B050"/>
                            </a:solidFill>
                            <a:latin typeface="Cambria Math" panose="02040503050406030204" pitchFamily="18" charset="0"/>
                          </a:rPr>
                        </m:ctrlPr>
                      </m:dPr>
                      <m:e>
                        <m:r>
                          <a:rPr lang="fr-CH" i="1">
                            <a:solidFill>
                              <a:srgbClr val="00B050"/>
                            </a:solidFill>
                            <a:latin typeface="Cambria Math" panose="02040503050406030204" pitchFamily="18" charset="0"/>
                          </a:rPr>
                          <m:t>𝑥</m:t>
                        </m:r>
                      </m:e>
                    </m:d>
                  </m:oMath>
                </a14:m>
                <a:r>
                  <a:rPr lang="en-CH" dirty="0">
                    <a:solidFill>
                      <a:srgbClr val="0070C0"/>
                    </a:solidFill>
                  </a:rPr>
                  <a:t>.</a:t>
                </a:r>
              </a:p>
            </p:txBody>
          </p:sp>
        </mc:Choice>
        <mc:Fallback xmlns="">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357460" y="4781834"/>
                <a:ext cx="6097836" cy="1010277"/>
              </a:xfrm>
              <a:prstGeom prst="rect">
                <a:avLst/>
              </a:prstGeom>
              <a:blipFill>
                <a:blip r:embed="rId11"/>
                <a:stretch>
                  <a:fillRect l="-832" t="-24691" b="-5061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4781614" y="2060383"/>
            <a:ext cx="300176" cy="176273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0" name="Right Brace 19">
            <a:extLst>
              <a:ext uri="{FF2B5EF4-FFF2-40B4-BE49-F238E27FC236}">
                <a16:creationId xmlns:a16="http://schemas.microsoft.com/office/drawing/2014/main" id="{5CC5EE17-3EC8-1D05-62B4-6D9874F22293}"/>
              </a:ext>
            </a:extLst>
          </p:cNvPr>
          <p:cNvSpPr/>
          <p:nvPr/>
        </p:nvSpPr>
        <p:spPr>
          <a:xfrm>
            <a:off x="4781614" y="3823117"/>
            <a:ext cx="300176" cy="772579"/>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9757C-8B03-C0DF-F4FF-970FB24FC0A7}"/>
                  </a:ext>
                </a:extLst>
              </p:cNvPr>
              <p:cNvSpPr txBox="1"/>
              <p:nvPr/>
            </p:nvSpPr>
            <p:spPr>
              <a:xfrm>
                <a:off x="7358330" y="2965577"/>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r>
                        <a:rPr lang="fr-CH" sz="1800" b="0" i="1" smtClean="0">
                          <a:solidFill>
                            <a:srgbClr val="0070C0"/>
                          </a:solidFill>
                          <a:latin typeface="Cambria Math" panose="02040503050406030204" pitchFamily="18" charset="0"/>
                          <a:ea typeface="Cambria Math" panose="02040503050406030204" pitchFamily="18" charset="0"/>
                        </a:rPr>
                        <m:t>−</m:t>
                      </m:r>
                      <m:r>
                        <m:rPr>
                          <m:nor/>
                        </m:rPr>
                        <a:rPr lang="fr-CH" sz="1800" b="0" i="0" smtClean="0">
                          <a:solidFill>
                            <a:srgbClr val="0070C0"/>
                          </a:solidFill>
                          <a:latin typeface="Cambria Math" panose="02040503050406030204" pitchFamily="18" charset="0"/>
                          <a:ea typeface="Cambria Math" panose="02040503050406030204" pitchFamily="18" charset="0"/>
                        </a:rPr>
                        <m:t>quantile</m:t>
                      </m:r>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rPr>
                        <m:t>𝑝</m:t>
                      </m:r>
                      <m:d>
                        <m:dPr>
                          <m:ctrlPr>
                            <a:rPr lang="fr-CH" sz="1800" b="0" i="1" smtClean="0">
                              <a:solidFill>
                                <a:srgbClr val="0070C0"/>
                              </a:solidFill>
                              <a:latin typeface="Cambria Math" panose="02040503050406030204" pitchFamily="18" charset="0"/>
                            </a:rPr>
                          </m:ctrlPr>
                        </m:dPr>
                        <m:e>
                          <m:r>
                            <a:rPr lang="fr-CH" sz="1800" b="0" i="1" smtClean="0">
                              <a:solidFill>
                                <a:srgbClr val="0070C0"/>
                              </a:solidFill>
                              <a:latin typeface="Cambria Math" panose="02040503050406030204" pitchFamily="18" charset="0"/>
                            </a:rPr>
                            <m:t>𝑦</m:t>
                          </m:r>
                          <m:r>
                            <a:rPr lang="fr-CH" sz="1800" b="0" i="1" smtClean="0">
                              <a:solidFill>
                                <a:srgbClr val="0070C0"/>
                              </a:solidFill>
                              <a:latin typeface="Cambria Math" panose="02040503050406030204" pitchFamily="18" charset="0"/>
                            </a:rPr>
                            <m:t>&lt;</m:t>
                          </m:r>
                          <m:sSup>
                            <m:sSupPr>
                              <m:ctrlPr>
                                <a:rPr lang="fr-CH" sz="1800" i="1">
                                  <a:solidFill>
                                    <a:srgbClr val="0070C0"/>
                                  </a:solidFill>
                                  <a:latin typeface="Cambria Math" panose="02040503050406030204" pitchFamily="18" charset="0"/>
                                </a:rPr>
                              </m:ctrlPr>
                            </m:sSupPr>
                            <m:e>
                              <m:r>
                                <a:rPr lang="fr-CH" sz="1800" i="1">
                                  <a:solidFill>
                                    <a:srgbClr val="0070C0"/>
                                  </a:solidFill>
                                  <a:latin typeface="Cambria Math" panose="02040503050406030204" pitchFamily="18" charset="0"/>
                                </a:rPr>
                                <m:t>𝑦</m:t>
                              </m:r>
                            </m:e>
                            <m:sup>
                              <m:r>
                                <a:rPr lang="fr-CH" sz="1800" i="1">
                                  <a:solidFill>
                                    <a:srgbClr val="0070C0"/>
                                  </a:solidFill>
                                  <a:latin typeface="Cambria Math" panose="02040503050406030204" pitchFamily="18" charset="0"/>
                                </a:rPr>
                                <m:t>∗</m:t>
                              </m:r>
                            </m:sup>
                          </m:sSup>
                        </m:e>
                      </m:d>
                      <m:r>
                        <a:rPr lang="fr-CH" sz="1800" b="0" i="1" smtClean="0">
                          <a:solidFill>
                            <a:srgbClr val="0070C0"/>
                          </a:solidFill>
                          <a:latin typeface="Cambria Math" panose="02040503050406030204" pitchFamily="18" charset="0"/>
                        </a:rPr>
                        <m:t>=</m:t>
                      </m:r>
                      <m:r>
                        <a:rPr lang="fr-CH" sz="1800" b="0" i="1" smtClean="0">
                          <a:solidFill>
                            <a:srgbClr val="0070C0"/>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7358330" y="2965577"/>
                <a:ext cx="3714607" cy="369332"/>
              </a:xfrm>
              <a:prstGeom prst="rect">
                <a:avLst/>
              </a:prstGeom>
              <a:blipFill>
                <a:blip r:embed="rId12"/>
                <a:stretch>
                  <a:fillRect b="-1333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13"/>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64999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53D57A-FE24-3EF7-742F-BAD93C3C027D}"/>
              </a:ext>
            </a:extLst>
          </p:cNvPr>
          <p:cNvSpPr>
            <a:spLocks noGrp="1"/>
          </p:cNvSpPr>
          <p:nvPr>
            <p:ph type="title"/>
          </p:nvPr>
        </p:nvSpPr>
        <p:spPr/>
        <p:txBody>
          <a:bodyPr/>
          <a:lstStyle/>
          <a:p>
            <a:r>
              <a:rPr lang="en-CH" dirty="0"/>
              <a:t>Intermediate ML</a:t>
            </a:r>
          </a:p>
        </p:txBody>
      </p:sp>
      <p:sp>
        <p:nvSpPr>
          <p:cNvPr id="5" name="Rectangle 4">
            <a:extLst>
              <a:ext uri="{FF2B5EF4-FFF2-40B4-BE49-F238E27FC236}">
                <a16:creationId xmlns:a16="http://schemas.microsoft.com/office/drawing/2014/main" id="{850E684A-562D-F485-1A62-C32E3233E54F}"/>
              </a:ext>
            </a:extLst>
          </p:cNvPr>
          <p:cNvSpPr/>
          <p:nvPr/>
        </p:nvSpPr>
        <p:spPr>
          <a:xfrm>
            <a:off x="749300" y="2630487"/>
            <a:ext cx="2908300" cy="24003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a:t>
            </a:r>
            <a:r>
              <a:rPr lang="en-CH" sz="4000" dirty="0">
                <a:solidFill>
                  <a:schemeClr val="tx1"/>
                </a:solidFill>
              </a:rPr>
              <a:t>klearn</a:t>
            </a:r>
          </a:p>
          <a:p>
            <a:pPr algn="ctr"/>
            <a:r>
              <a:rPr lang="en-CH" sz="4000" dirty="0">
                <a:solidFill>
                  <a:schemeClr val="tx1"/>
                </a:solidFill>
              </a:rPr>
              <a:t>SVM,KNN,</a:t>
            </a:r>
            <a:br>
              <a:rPr lang="en-CH" sz="4000" dirty="0">
                <a:solidFill>
                  <a:schemeClr val="tx1"/>
                </a:solidFill>
              </a:rPr>
            </a:br>
            <a:r>
              <a:rPr lang="en-CH" sz="4000" dirty="0">
                <a:solidFill>
                  <a:schemeClr val="tx1"/>
                </a:solidFill>
              </a:rPr>
              <a:t>LR, RF, GridSearch</a:t>
            </a:r>
          </a:p>
        </p:txBody>
      </p:sp>
      <p:sp>
        <p:nvSpPr>
          <p:cNvPr id="6" name="TextBox 5">
            <a:extLst>
              <a:ext uri="{FF2B5EF4-FFF2-40B4-BE49-F238E27FC236}">
                <a16:creationId xmlns:a16="http://schemas.microsoft.com/office/drawing/2014/main" id="{CF029733-6B1F-090B-577F-2E32D73B3412}"/>
              </a:ext>
            </a:extLst>
          </p:cNvPr>
          <p:cNvSpPr txBox="1"/>
          <p:nvPr/>
        </p:nvSpPr>
        <p:spPr>
          <a:xfrm>
            <a:off x="7963702" y="3114070"/>
            <a:ext cx="841897" cy="1569660"/>
          </a:xfrm>
          <a:prstGeom prst="rect">
            <a:avLst/>
          </a:prstGeom>
          <a:noFill/>
        </p:spPr>
        <p:txBody>
          <a:bodyPr wrap="none" rtlCol="0">
            <a:spAutoFit/>
          </a:bodyPr>
          <a:lstStyle/>
          <a:p>
            <a:r>
              <a:rPr lang="en-CH" sz="9600" dirty="0"/>
              <a:t>&lt;</a:t>
            </a:r>
          </a:p>
        </p:txBody>
      </p:sp>
      <p:sp>
        <p:nvSpPr>
          <p:cNvPr id="7" name="Rectangle 6">
            <a:extLst>
              <a:ext uri="{FF2B5EF4-FFF2-40B4-BE49-F238E27FC236}">
                <a16:creationId xmlns:a16="http://schemas.microsoft.com/office/drawing/2014/main" id="{AE627F0F-B259-72C4-48FA-01A5B3F51EF9}"/>
              </a:ext>
            </a:extLst>
          </p:cNvPr>
          <p:cNvSpPr/>
          <p:nvPr/>
        </p:nvSpPr>
        <p:spPr>
          <a:xfrm>
            <a:off x="49366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XGBoost</a:t>
            </a:r>
          </a:p>
          <a:p>
            <a:pPr algn="ctr"/>
            <a:r>
              <a:rPr lang="en-CH" sz="4000" dirty="0">
                <a:solidFill>
                  <a:schemeClr val="tx1"/>
                </a:solidFill>
              </a:rPr>
              <a:t>LightGBM</a:t>
            </a:r>
          </a:p>
          <a:p>
            <a:pPr algn="ctr"/>
            <a:r>
              <a:rPr lang="en-CH" sz="4000" dirty="0">
                <a:solidFill>
                  <a:schemeClr val="tx1"/>
                </a:solidFill>
              </a:rPr>
              <a:t>CatBoost</a:t>
            </a:r>
            <a:br>
              <a:rPr lang="en-CH" sz="4000" dirty="0">
                <a:solidFill>
                  <a:schemeClr val="tx1"/>
                </a:solidFill>
              </a:rPr>
            </a:br>
            <a:r>
              <a:rPr lang="en-CH" sz="4000" dirty="0">
                <a:solidFill>
                  <a:schemeClr val="tx1"/>
                </a:solidFill>
              </a:rPr>
              <a:t>HyperOpt</a:t>
            </a:r>
          </a:p>
        </p:txBody>
      </p:sp>
      <p:sp>
        <p:nvSpPr>
          <p:cNvPr id="8" name="TextBox 7">
            <a:extLst>
              <a:ext uri="{FF2B5EF4-FFF2-40B4-BE49-F238E27FC236}">
                <a16:creationId xmlns:a16="http://schemas.microsoft.com/office/drawing/2014/main" id="{284797EC-A637-3C70-55B3-41FE1A7706D3}"/>
              </a:ext>
            </a:extLst>
          </p:cNvPr>
          <p:cNvSpPr txBox="1"/>
          <p:nvPr/>
        </p:nvSpPr>
        <p:spPr>
          <a:xfrm>
            <a:off x="3850752" y="3114070"/>
            <a:ext cx="841897" cy="1569660"/>
          </a:xfrm>
          <a:prstGeom prst="rect">
            <a:avLst/>
          </a:prstGeom>
          <a:noFill/>
        </p:spPr>
        <p:txBody>
          <a:bodyPr wrap="none" rtlCol="0">
            <a:spAutoFit/>
          </a:bodyPr>
          <a:lstStyle/>
          <a:p>
            <a:r>
              <a:rPr lang="en-CH" sz="9600" dirty="0"/>
              <a:t>&lt;</a:t>
            </a:r>
          </a:p>
        </p:txBody>
      </p:sp>
      <p:sp>
        <p:nvSpPr>
          <p:cNvPr id="9" name="Rectangle 8">
            <a:extLst>
              <a:ext uri="{FF2B5EF4-FFF2-40B4-BE49-F238E27FC236}">
                <a16:creationId xmlns:a16="http://schemas.microsoft.com/office/drawing/2014/main" id="{45C2A182-2307-2ECA-A4AA-EB84F89D5BA8}"/>
              </a:ext>
            </a:extLst>
          </p:cNvPr>
          <p:cNvSpPr/>
          <p:nvPr/>
        </p:nvSpPr>
        <p:spPr>
          <a:xfrm>
            <a:off x="91530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TensorFlow</a:t>
            </a:r>
          </a:p>
          <a:p>
            <a:pPr algn="ctr"/>
            <a:r>
              <a:rPr lang="en-CH" sz="4000" dirty="0">
                <a:solidFill>
                  <a:schemeClr val="tx1"/>
                </a:solidFill>
              </a:rPr>
              <a:t>PyTorch</a:t>
            </a:r>
          </a:p>
        </p:txBody>
      </p:sp>
      <p:sp>
        <p:nvSpPr>
          <p:cNvPr id="10" name="Right Arrow 9">
            <a:extLst>
              <a:ext uri="{FF2B5EF4-FFF2-40B4-BE49-F238E27FC236}">
                <a16:creationId xmlns:a16="http://schemas.microsoft.com/office/drawing/2014/main" id="{3BA7D272-5FB1-7139-D69A-8179A1D120A4}"/>
              </a:ext>
            </a:extLst>
          </p:cNvPr>
          <p:cNvSpPr/>
          <p:nvPr/>
        </p:nvSpPr>
        <p:spPr>
          <a:xfrm>
            <a:off x="838200" y="5651500"/>
            <a:ext cx="10629900" cy="571500"/>
          </a:xfrm>
          <a:prstGeom prst="right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9A0B7B96-A770-EDEE-3050-D6299C764F59}"/>
              </a:ext>
            </a:extLst>
          </p:cNvPr>
          <p:cNvSpPr txBox="1"/>
          <p:nvPr/>
        </p:nvSpPr>
        <p:spPr>
          <a:xfrm>
            <a:off x="5645389" y="6223000"/>
            <a:ext cx="1312924" cy="369332"/>
          </a:xfrm>
          <a:prstGeom prst="rect">
            <a:avLst/>
          </a:prstGeom>
          <a:noFill/>
        </p:spPr>
        <p:txBody>
          <a:bodyPr wrap="none" rtlCol="0">
            <a:spAutoFit/>
          </a:bodyPr>
          <a:lstStyle/>
          <a:p>
            <a:r>
              <a:rPr lang="en-CH" dirty="0"/>
              <a:t>Complexity</a:t>
            </a:r>
          </a:p>
        </p:txBody>
      </p:sp>
    </p:spTree>
    <p:extLst>
      <p:ext uri="{BB962C8B-B14F-4D97-AF65-F5344CB8AC3E}">
        <p14:creationId xmlns:p14="http://schemas.microsoft.com/office/powerpoint/2010/main" val="124648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normAutofit fontScale="92500" lnSpcReduction="10000"/>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Even if all scores are </a:t>
                </a:r>
                <a:r>
                  <a:rPr lang="fr-CH" dirty="0" err="1">
                    <a:solidFill>
                      <a:srgbClr val="0070C0"/>
                    </a:solidFill>
                  </a:rPr>
                  <a:t>drawn</a:t>
                </a:r>
                <a:r>
                  <a:rPr lang="fr-CH" dirty="0">
                    <a:solidFill>
                      <a:srgbClr val="0070C0"/>
                    </a:solidFill>
                  </a:rPr>
                  <a:t> </a:t>
                </a:r>
                <a:r>
                  <a:rPr lang="fr-CH" dirty="0" err="1">
                    <a:solidFill>
                      <a:srgbClr val="0070C0"/>
                    </a:solidFill>
                  </a:rPr>
                  <a:t>from</a:t>
                </a:r>
                <a:r>
                  <a:rPr lang="fr-CH" dirty="0">
                    <a:solidFill>
                      <a:srgbClr val="0070C0"/>
                    </a:solidFill>
                  </a:rPr>
                  <a:t> </a:t>
                </a:r>
                <a:r>
                  <a:rPr lang="fr-CH" dirty="0" err="1">
                    <a:solidFill>
                      <a:srgbClr val="0070C0"/>
                    </a:solidFill>
                  </a:rPr>
                  <a:t>Null</a:t>
                </a:r>
                <a:r>
                  <a:rPr lang="fr-CH" dirty="0">
                    <a:solidFill>
                      <a:srgbClr val="0070C0"/>
                    </a:solidFill>
                  </a:rPr>
                  <a:t> distribution, </a:t>
                </a:r>
                <a:r>
                  <a:rPr lang="fr-CH" dirty="0" err="1">
                    <a:solidFill>
                      <a:srgbClr val="0070C0"/>
                    </a:solidFill>
                  </a:rPr>
                  <a:t>this</a:t>
                </a:r>
                <a:r>
                  <a:rPr lang="fr-CH" dirty="0">
                    <a:solidFill>
                      <a:srgbClr val="0070C0"/>
                    </a:solidFill>
                  </a:rPr>
                  <a:t>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for data </a:t>
                </a:r>
                <a:r>
                  <a:rPr lang="fr-CH" dirty="0" err="1">
                    <a:solidFill>
                      <a:srgbClr val="0070C0"/>
                    </a:solidFill>
                  </a:rPr>
                  <a:t>preprocessing</a:t>
                </a:r>
                <a:r>
                  <a:rPr lang="fr-CH" dirty="0">
                    <a:solidFill>
                      <a:srgbClr val="0070C0"/>
                    </a:solidFill>
                  </a:rPr>
                  <a:t> </a:t>
                </a:r>
                <a:r>
                  <a:rPr lang="fr-CH" dirty="0" err="1">
                    <a:solidFill>
                      <a:srgbClr val="0070C0"/>
                    </a:solidFill>
                  </a:rPr>
                  <a:t>pefore</a:t>
                </a:r>
                <a:r>
                  <a:rPr lang="fr-CH" dirty="0">
                    <a:solidFill>
                      <a:srgbClr val="0070C0"/>
                    </a:solidFill>
                  </a:rPr>
                  <a:t> the CV </a:t>
                </a:r>
                <a:r>
                  <a:rPr lang="fr-CH" dirty="0" err="1">
                    <a:solidFill>
                      <a:srgbClr val="0070C0"/>
                    </a:solidFill>
                  </a:rPr>
                  <a:t>loop</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FF0000"/>
                    </a:solidFill>
                  </a:rPr>
                  <a:t>Solution: </a:t>
                </a:r>
                <a:r>
                  <a:rPr lang="fr-CH" dirty="0" err="1">
                    <a:solidFill>
                      <a:srgbClr val="FF0000"/>
                    </a:solidFill>
                  </a:rPr>
                  <a:t>always</a:t>
                </a:r>
                <a:r>
                  <a:rPr lang="fr-CH" dirty="0">
                    <a:solidFill>
                      <a:srgbClr val="FF0000"/>
                    </a:solidFill>
                  </a:rPr>
                  <a:t> </a:t>
                </a:r>
                <a:r>
                  <a:rPr lang="fr-CH" dirty="0" err="1">
                    <a:solidFill>
                      <a:srgbClr val="FF0000"/>
                    </a:solidFill>
                  </a:rPr>
                  <a:t>calculate</a:t>
                </a:r>
                <a:r>
                  <a:rPr lang="fr-CH" dirty="0">
                    <a:solidFill>
                      <a:srgbClr val="FF0000"/>
                    </a:solidFill>
                  </a:rPr>
                  <a:t> </a:t>
                </a:r>
                <a:r>
                  <a:rPr lang="fr-CH" dirty="0" err="1">
                    <a:solidFill>
                      <a:srgbClr val="FF0000"/>
                    </a:solidFill>
                  </a:rPr>
                  <a:t>your</a:t>
                </a:r>
                <a:r>
                  <a:rPr lang="fr-CH" dirty="0">
                    <a:solidFill>
                      <a:srgbClr val="FF0000"/>
                    </a:solidFill>
                  </a:rPr>
                  <a:t> score </a:t>
                </a:r>
                <a14:m>
                  <m:oMath xmlns:m="http://schemas.openxmlformats.org/officeDocument/2006/math">
                    <m:r>
                      <a:rPr lang="fr-CH" i="1" dirty="0" smtClean="0">
                        <a:solidFill>
                          <a:srgbClr val="FF0000"/>
                        </a:solidFill>
                        <a:latin typeface="Cambria Math" panose="02040503050406030204" pitchFamily="18" charset="0"/>
                      </a:rPr>
                      <m:t>𝑆</m:t>
                    </m:r>
                  </m:oMath>
                </a14:m>
                <a:r>
                  <a:rPr lang="fr-CH" dirty="0">
                    <a:solidFill>
                      <a:srgbClr val="FF0000"/>
                    </a:solidFill>
                  </a:rPr>
                  <a:t> on a part of the data </a:t>
                </a:r>
                <a:r>
                  <a:rPr lang="fr-CH" dirty="0" err="1">
                    <a:solidFill>
                      <a:srgbClr val="FF0000"/>
                    </a:solidFill>
                  </a:rPr>
                  <a:t>that</a:t>
                </a:r>
                <a:r>
                  <a:rPr lang="fr-CH" dirty="0">
                    <a:solidFill>
                      <a:srgbClr val="FF0000"/>
                    </a:solidFill>
                  </a:rPr>
                  <a:t> </a:t>
                </a:r>
                <a:r>
                  <a:rPr lang="fr-CH" dirty="0" err="1">
                    <a:solidFill>
                      <a:srgbClr val="FF0000"/>
                    </a:solidFill>
                  </a:rPr>
                  <a:t>was</a:t>
                </a:r>
                <a:r>
                  <a:rPr lang="fr-CH" dirty="0">
                    <a:solidFill>
                      <a:srgbClr val="FF0000"/>
                    </a:solidFill>
                  </a:rPr>
                  <a:t> not </a:t>
                </a:r>
                <a:r>
                  <a:rPr lang="fr-CH" dirty="0" err="1">
                    <a:solidFill>
                      <a:srgbClr val="FF0000"/>
                    </a:solidFill>
                  </a:rPr>
                  <a:t>used</a:t>
                </a:r>
                <a:r>
                  <a:rPr lang="fr-CH" dirty="0">
                    <a:solidFill>
                      <a:srgbClr val="FF0000"/>
                    </a:solidFill>
                  </a:rPr>
                  <a:t> for </a:t>
                </a:r>
                <a:r>
                  <a:rPr lang="fr-CH" dirty="0" err="1">
                    <a:solidFill>
                      <a:srgbClr val="FF0000"/>
                    </a:solidFill>
                  </a:rPr>
                  <a:t>proprocessing</a:t>
                </a:r>
                <a:r>
                  <a:rPr lang="fr-CH" dirty="0">
                    <a:solidFill>
                      <a:srgbClr val="FF0000"/>
                    </a:solidFill>
                  </a:rPr>
                  <a:t>.</a:t>
                </a:r>
              </a:p>
              <a:p>
                <a:pPr lvl="1"/>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knowledge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normAutofit/>
          </a:bodyPr>
          <a:lstStyle/>
          <a:p>
            <a:r>
              <a:rPr lang="en-CH" sz="3600" dirty="0">
                <a:solidFill>
                  <a:srgbClr val="0070C0"/>
                </a:solidFill>
              </a:rPr>
              <a:t>LIME: </a:t>
            </a:r>
            <a:r>
              <a:rPr lang="en-CH" sz="3600" u="sng" dirty="0">
                <a:solidFill>
                  <a:srgbClr val="0070C0"/>
                </a:solidFill>
              </a:rPr>
              <a:t>L</a:t>
            </a:r>
            <a:r>
              <a:rPr lang="en-CH" sz="3600" dirty="0">
                <a:solidFill>
                  <a:srgbClr val="0070C0"/>
                </a:solidFill>
              </a:rPr>
              <a:t>ocal </a:t>
            </a:r>
            <a:r>
              <a:rPr lang="en-CH" sz="3600" u="sng" dirty="0">
                <a:solidFill>
                  <a:srgbClr val="0070C0"/>
                </a:solidFill>
              </a:rPr>
              <a:t>I</a:t>
            </a:r>
            <a:r>
              <a:rPr lang="en-CH" sz="3600" dirty="0">
                <a:solidFill>
                  <a:srgbClr val="0070C0"/>
                </a:solidFill>
              </a:rPr>
              <a:t>nterpretable </a:t>
            </a:r>
            <a:r>
              <a:rPr lang="en-CH" sz="3600" u="sng" dirty="0">
                <a:solidFill>
                  <a:srgbClr val="0070C0"/>
                </a:solidFill>
              </a:rPr>
              <a:t>M</a:t>
            </a:r>
            <a:r>
              <a:rPr lang="en-CH" sz="3600" dirty="0">
                <a:solidFill>
                  <a:srgbClr val="0070C0"/>
                </a:solidFill>
              </a:rPr>
              <a:t>odel-Agnostic </a:t>
            </a:r>
            <a:r>
              <a:rPr lang="en-CH" sz="3600" u="sng" dirty="0">
                <a:solidFill>
                  <a:srgbClr val="0070C0"/>
                </a:solidFill>
              </a:rPr>
              <a:t>E</a:t>
            </a:r>
            <a:r>
              <a:rPr lang="en-CH" sz="3600" dirty="0">
                <a:solidFill>
                  <a:srgbClr val="0070C0"/>
                </a:solidFill>
              </a:rPr>
              <a:t>xplanations</a:t>
            </a:r>
          </a:p>
          <a:p>
            <a:r>
              <a:rPr lang="en-CH" sz="3600" dirty="0">
                <a:solidFill>
                  <a:srgbClr val="0070C0"/>
                </a:solidFill>
              </a:rPr>
              <a:t>Approximates </a:t>
            </a:r>
            <a:r>
              <a:rPr lang="en-CH" sz="3600" u="sng" dirty="0">
                <a:solidFill>
                  <a:srgbClr val="0070C0"/>
                </a:solidFill>
              </a:rPr>
              <a:t>any</a:t>
            </a:r>
            <a:r>
              <a:rPr lang="en-CH" sz="3600" dirty="0">
                <a:solidFill>
                  <a:srgbClr val="0070C0"/>
                </a:solidFill>
              </a:rPr>
              <a:t> ML model by a simple local model</a:t>
            </a:r>
          </a:p>
          <a:p>
            <a:r>
              <a:rPr lang="en-CH" sz="3600" dirty="0">
                <a:solidFill>
                  <a:srgbClr val="0070C0"/>
                </a:solidFill>
              </a:rPr>
              <a:t>Provides control over the complexity of the local model</a:t>
            </a:r>
          </a:p>
          <a:p>
            <a:r>
              <a:rPr lang="en-CH" sz="3600" dirty="0">
                <a:solidFill>
                  <a:srgbClr val="0070C0"/>
                </a:solidFill>
              </a:rPr>
              <a:t>Provides global interpretation of the ML model</a:t>
            </a: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274114" y="1036618"/>
            <a:ext cx="5540830" cy="52880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C800D9-2D05-B996-4E07-1C8A77593793}"/>
                  </a:ext>
                </a:extLst>
              </p:cNvPr>
              <p:cNvSpPr txBox="1"/>
              <p:nvPr/>
            </p:nvSpPr>
            <p:spPr>
              <a:xfrm>
                <a:off x="6377058" y="3084803"/>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xmlns="">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377058" y="3084803"/>
                <a:ext cx="5184304" cy="688394"/>
              </a:xfrm>
              <a:prstGeom prst="rect">
                <a:avLst/>
              </a:prstGeom>
              <a:blipFill>
                <a:blip r:embed="rId3"/>
                <a:stretch>
                  <a:fillRect l="-2200" b="-12500"/>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226168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br>
                  <a:rPr lang="en-CH" dirty="0">
                    <a:solidFill>
                      <a:srgbClr val="0070C0"/>
                    </a:solidFill>
                  </a:rPr>
                </a:br>
                <a:r>
                  <a:rPr lang="en-CH" dirty="0">
                    <a:solidFill>
                      <a:srgbClr val="0070C0"/>
                    </a:solidFill>
                  </a:rPr>
                  <a:t>(Shapley )</a:t>
                </a:r>
              </a:p>
              <a:p>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965" t="-2035" r="-724"/>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9081" y="5107590"/>
                <a:ext cx="2297104" cy="646331"/>
              </a:xfrm>
              <a:prstGeom prst="rect">
                <a:avLst/>
              </a:prstGeom>
              <a:noFill/>
            </p:spPr>
            <p:txBody>
              <a:bodyPr wrap="none" rtlCol="0">
                <a:spAutoFit/>
              </a:bodyPr>
              <a:lstStyle/>
              <a:p>
                <a:pPr algn="ctr"/>
                <a:r>
                  <a:rPr lang="en-CH" dirty="0"/>
                  <a:t>Gain in </a:t>
                </a:r>
                <a14:m>
                  <m:oMath xmlns:m="http://schemas.openxmlformats.org/officeDocument/2006/math">
                    <m:r>
                      <a:rPr lang="fr-CH" i="1">
                        <a:solidFill>
                          <a:srgbClr val="0070C0"/>
                        </a:solidFill>
                        <a:latin typeface="Cambria Math" panose="02040503050406030204" pitchFamily="18" charset="0"/>
                      </a:rPr>
                      <m:t>𝑣</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9081" y="5107590"/>
                <a:ext cx="2297104"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9E03644-762D-A442-1C41-E2432F74EADA}"/>
              </a:ext>
            </a:extLst>
          </p:cNvPr>
          <p:cNvPicPr>
            <a:picLocks noChangeAspect="1"/>
          </p:cNvPicPr>
          <p:nvPr/>
        </p:nvPicPr>
        <p:blipFill>
          <a:blip r:embed="rId2"/>
          <a:stretch>
            <a:fillRect/>
          </a:stretch>
        </p:blipFill>
        <p:spPr>
          <a:xfrm>
            <a:off x="7064778" y="2758180"/>
            <a:ext cx="3452193" cy="2369807"/>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p:grpSp>
        <p:nvGrpSpPr>
          <p:cNvPr id="24" name="Group 23">
            <a:extLst>
              <a:ext uri="{FF2B5EF4-FFF2-40B4-BE49-F238E27FC236}">
                <a16:creationId xmlns:a16="http://schemas.microsoft.com/office/drawing/2014/main" id="{45478B49-750E-4C51-1AE0-898A7D72A6F9}"/>
              </a:ext>
            </a:extLst>
          </p:cNvPr>
          <p:cNvGrpSpPr/>
          <p:nvPr/>
        </p:nvGrpSpPr>
        <p:grpSpPr>
          <a:xfrm>
            <a:off x="1414211" y="2434740"/>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463348" y="2657832"/>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463348" y="3569477"/>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339628" y="2657832"/>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339628" y="4294754"/>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339628" y="3014962"/>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425228" y="4612407"/>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541165" y="3569477"/>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716653" y="2529694"/>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667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66740" cy="276999"/>
                </a:xfrm>
                <a:prstGeom prst="rect">
                  <a:avLst/>
                </a:prstGeom>
                <a:blipFill>
                  <a:blip r:embed="rId7"/>
                  <a:stretch>
                    <a:fillRect l="-14286" r="-9524"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7692"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177528" y="533716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177528" y="5337163"/>
                <a:ext cx="276101" cy="276999"/>
              </a:xfrm>
              <a:prstGeom prst="rect">
                <a:avLst/>
              </a:prstGeom>
              <a:blipFill>
                <a:blip r:embed="rId12"/>
                <a:stretch>
                  <a:fillRect l="-13636" r="-9091"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332463" y="534634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332463" y="5346342"/>
                <a:ext cx="281423" cy="276999"/>
              </a:xfrm>
              <a:prstGeom prst="rect">
                <a:avLst/>
              </a:prstGeom>
              <a:blipFill>
                <a:blip r:embed="rId13"/>
                <a:stretch>
                  <a:fillRect l="-13043" r="-869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467202" y="534634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467202" y="5346342"/>
                <a:ext cx="281423" cy="276999"/>
              </a:xfrm>
              <a:prstGeom prst="rect">
                <a:avLst/>
              </a:prstGeom>
              <a:blipFill>
                <a:blip r:embed="rId14"/>
                <a:stretch>
                  <a:fillRect l="-13043" r="-869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051973" y="4476009"/>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051973" y="4476009"/>
                <a:ext cx="277768" cy="276999"/>
              </a:xfrm>
              <a:prstGeom prst="rect">
                <a:avLst/>
              </a:prstGeom>
              <a:blipFill>
                <a:blip r:embed="rId15"/>
                <a:stretch>
                  <a:fillRect l="-22727" r="-9091"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061152" y="4187732"/>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061152" y="4187732"/>
                <a:ext cx="283091" cy="276999"/>
              </a:xfrm>
              <a:prstGeom prst="rect">
                <a:avLst/>
              </a:prstGeom>
              <a:blipFill>
                <a:blip r:embed="rId16"/>
                <a:stretch>
                  <a:fillRect l="-16667" r="-4167"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061152" y="3427569"/>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061152" y="3427569"/>
                <a:ext cx="283091" cy="276999"/>
              </a:xfrm>
              <a:prstGeom prst="rect">
                <a:avLst/>
              </a:prstGeom>
              <a:blipFill>
                <a:blip r:embed="rId17"/>
                <a:stretch>
                  <a:fillRect l="-16667" r="-4167"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081348" y="2896922"/>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081348" y="2896922"/>
                <a:ext cx="273215" cy="276999"/>
              </a:xfrm>
              <a:prstGeom prst="rect">
                <a:avLst/>
              </a:prstGeom>
              <a:blipFill>
                <a:blip r:embed="rId18"/>
                <a:stretch>
                  <a:fillRect l="-17391" r="-8696" b="-21739"/>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375278" y="2434740"/>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175865" y="3374338"/>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03843" y="4603230"/>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07873" y="4558376"/>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880169" y="5082365"/>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06270" y="5379140"/>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4" name="Rectangle 3">
            <a:extLst>
              <a:ext uri="{FF2B5EF4-FFF2-40B4-BE49-F238E27FC236}">
                <a16:creationId xmlns:a16="http://schemas.microsoft.com/office/drawing/2014/main" id="{EB1FF0AE-171B-9898-0F04-F7E35EFEBBFD}"/>
              </a:ext>
            </a:extLst>
          </p:cNvPr>
          <p:cNvSpPr/>
          <p:nvPr/>
        </p:nvSpPr>
        <p:spPr>
          <a:xfrm>
            <a:off x="8531827" y="2726412"/>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8C1E52EE-AFB6-2B0E-327A-69EEA28A409B}"/>
              </a:ext>
            </a:extLst>
          </p:cNvPr>
          <p:cNvSpPr/>
          <p:nvPr/>
        </p:nvSpPr>
        <p:spPr>
          <a:xfrm>
            <a:off x="9708674" y="3164421"/>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A616A49B-8F79-90E0-40E0-DEBB20831C04}"/>
              </a:ext>
            </a:extLst>
          </p:cNvPr>
          <p:cNvSpPr/>
          <p:nvPr/>
        </p:nvSpPr>
        <p:spPr>
          <a:xfrm>
            <a:off x="9409475" y="368653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64A0B8EF-3980-1C4C-70DD-921FFD1172E4}"/>
              </a:ext>
            </a:extLst>
          </p:cNvPr>
          <p:cNvSpPr/>
          <p:nvPr/>
        </p:nvSpPr>
        <p:spPr>
          <a:xfrm>
            <a:off x="7534269" y="3164421"/>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C3C2C9C8-4075-81F0-FB55-9C540E2FB4FB}"/>
              </a:ext>
            </a:extLst>
          </p:cNvPr>
          <p:cNvSpPr/>
          <p:nvPr/>
        </p:nvSpPr>
        <p:spPr>
          <a:xfrm>
            <a:off x="7933429" y="368653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Rectangle 45">
            <a:extLst>
              <a:ext uri="{FF2B5EF4-FFF2-40B4-BE49-F238E27FC236}">
                <a16:creationId xmlns:a16="http://schemas.microsoft.com/office/drawing/2014/main" id="{380E4401-18CB-B012-46CF-5438B04FCE11}"/>
              </a:ext>
            </a:extLst>
          </p:cNvPr>
          <p:cNvSpPr/>
          <p:nvPr/>
        </p:nvSpPr>
        <p:spPr>
          <a:xfrm>
            <a:off x="8378258" y="4218482"/>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B7099027-F081-2701-8BC8-666B837442C4}"/>
              </a:ext>
            </a:extLst>
          </p:cNvPr>
          <p:cNvSpPr/>
          <p:nvPr/>
        </p:nvSpPr>
        <p:spPr>
          <a:xfrm>
            <a:off x="7171429" y="3667483"/>
            <a:ext cx="598398" cy="3945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8" grpId="0" animBg="1"/>
      <p:bldP spid="18" grpId="1" animBg="1"/>
      <p:bldP spid="23" grpId="0" animBg="1"/>
      <p:bldP spid="23" grpId="1" animBg="1"/>
      <p:bldP spid="25" grpId="0" animBg="1"/>
      <p:bldP spid="25" grpId="1" animBg="1"/>
      <p:bldP spid="44" grpId="0" animBg="1"/>
      <p:bldP spid="44" grpId="1" animBg="1"/>
      <p:bldP spid="46" grpId="0" animBg="1"/>
      <p:bldP spid="46" grpId="1" animBg="1"/>
      <p:bldP spid="49" grpId="0" animBg="1"/>
      <p:bldP spid="4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20000"/>
              </a:bodyPr>
              <a:lstStyle/>
              <a:p>
                <a:r>
                  <a:rPr lang="en-CH" dirty="0">
                    <a:solidFill>
                      <a:srgbClr val="0070C0"/>
                    </a:solidFill>
                  </a:rPr>
                  <a:t>Regression and classification trees</a:t>
                </a:r>
              </a:p>
              <a:p>
                <a:r>
                  <a:rPr lang="en-CH" dirty="0">
                    <a:solidFill>
                      <a:srgbClr val="0070C0"/>
                    </a:solidFill>
                  </a:rPr>
                  <a:t>Trees are universal approximators (no bias) if the size is not restricted</a:t>
                </a:r>
              </a:p>
              <a:p>
                <a:r>
                  <a:rPr lang="en-CH" dirty="0">
                    <a:solidFill>
                      <a:srgbClr val="0070C0"/>
                    </a:solidFill>
                  </a:rPr>
                  <a:t>Tree’s are naturally able to deal with categorical features, and are not sensitive to the distribution of features values</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𝜈</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Tree hyperparameters add constraints to its growth and weights:</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L1 or L2 regularization of weights</a:t>
                </a:r>
              </a:p>
            </p:txBody>
          </p:sp>
        </mc:Choice>
        <mc:Fallback xmlns="">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2"/>
                <a:stretch>
                  <a:fillRect l="-965" t="-3488" b="-1744"/>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5AA72565-292E-9636-9BA2-510F8FF3138D}"/>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397082BD-EA43-3055-6681-644AF27993A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hyperparameters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680C-7B5A-3C43-6B27-5F3963144490}"/>
              </a:ext>
            </a:extLst>
          </p:cNvPr>
          <p:cNvSpPr>
            <a:spLocks noGrp="1"/>
          </p:cNvSpPr>
          <p:nvPr>
            <p:ph type="title"/>
          </p:nvPr>
        </p:nvSpPr>
        <p:spPr/>
        <p:txBody>
          <a:bodyPr/>
          <a:lstStyle/>
          <a:p>
            <a:r>
              <a:rPr lang="en-CH" dirty="0"/>
              <a:t>Bias and Variance</a:t>
            </a:r>
          </a:p>
        </p:txBody>
      </p:sp>
      <p:sp>
        <p:nvSpPr>
          <p:cNvPr id="3" name="Content Placeholder 2">
            <a:extLst>
              <a:ext uri="{FF2B5EF4-FFF2-40B4-BE49-F238E27FC236}">
                <a16:creationId xmlns:a16="http://schemas.microsoft.com/office/drawing/2014/main" id="{3B581402-9B19-B325-A5C8-6EBBFFCACCCA}"/>
              </a:ext>
            </a:extLst>
          </p:cNvPr>
          <p:cNvSpPr>
            <a:spLocks noGrp="1"/>
          </p:cNvSpPr>
          <p:nvPr>
            <p:ph idx="1"/>
          </p:nvPr>
        </p:nvSpPr>
        <p:spPr>
          <a:xfrm>
            <a:off x="858099" y="1499054"/>
            <a:ext cx="10515600" cy="4351338"/>
          </a:xfrm>
        </p:spPr>
        <p:txBody>
          <a:bodyPr>
            <a:normAutofit/>
          </a:bodyPr>
          <a:lstStyle/>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3" tooltip="Bias of an estimator">
                  <a:extLst>
                    <a:ext uri="{A12FA001-AC4F-418D-AE19-62706E023703}">
                      <ahyp:hlinkClr xmlns:ahyp="http://schemas.microsoft.com/office/drawing/2018/hyperlinkcolor" val="tx"/>
                    </a:ext>
                  </a:extLst>
                </a:hlinkClick>
              </a:rPr>
              <a:t>bias</a:t>
            </a:r>
            <a:r>
              <a:rPr lang="en-GB" b="0" i="0" dirty="0">
                <a:solidFill>
                  <a:srgbClr val="0070C0"/>
                </a:solidFill>
                <a:effectLst/>
                <a:latin typeface="Arial" panose="020B0604020202020204" pitchFamily="34" charset="0"/>
              </a:rPr>
              <a:t> error is an error that occurs if the assumptions in the learning </a:t>
            </a:r>
            <a:r>
              <a:rPr lang="en-GB" b="0" i="0" u="none" strike="noStrike" dirty="0">
                <a:solidFill>
                  <a:srgbClr val="0070C0"/>
                </a:solidFill>
                <a:effectLst/>
                <a:latin typeface="Arial" panose="020B0604020202020204" pitchFamily="34" charset="0"/>
                <a:hlinkClick r:id="rId4" tooltip="Algorithm">
                  <a:extLst>
                    <a:ext uri="{A12FA001-AC4F-418D-AE19-62706E023703}">
                      <ahyp:hlinkClr xmlns:ahyp="http://schemas.microsoft.com/office/drawing/2018/hyperlinkcolor" val="tx"/>
                    </a:ext>
                  </a:extLst>
                </a:hlinkClick>
              </a:rPr>
              <a:t>algorithm</a:t>
            </a:r>
            <a:r>
              <a:rPr lang="en-GB" b="0" i="0" u="none" strike="noStrike" dirty="0">
                <a:solidFill>
                  <a:srgbClr val="0070C0"/>
                </a:solidFill>
                <a:effectLst/>
                <a:latin typeface="Arial" panose="020B0604020202020204" pitchFamily="34" charset="0"/>
              </a:rPr>
              <a:t> do not match the data</a:t>
            </a:r>
            <a:r>
              <a:rPr lang="en-GB" b="0" i="0" dirty="0">
                <a:solidFill>
                  <a:srgbClr val="0070C0"/>
                </a:solidFill>
                <a:effectLst/>
                <a:latin typeface="Arial" panose="020B0604020202020204" pitchFamily="34" charset="0"/>
              </a:rPr>
              <a:t>. High bias can cause an algorithm to misclassify a significant number of data items (underfitting). The bias does not disappear if you increase the size of your training data.</a:t>
            </a:r>
          </a:p>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5" tooltip="Variance">
                  <a:extLst>
                    <a:ext uri="{A12FA001-AC4F-418D-AE19-62706E023703}">
                      <ahyp:hlinkClr xmlns:ahyp="http://schemas.microsoft.com/office/drawing/2018/hyperlinkcolor" val="tx"/>
                    </a:ext>
                  </a:extLst>
                </a:hlinkClick>
              </a:rPr>
              <a:t>variance</a:t>
            </a:r>
            <a:r>
              <a:rPr lang="en-GB" b="0" i="0" dirty="0">
                <a:solidFill>
                  <a:srgbClr val="0070C0"/>
                </a:solidFill>
                <a:effectLst/>
                <a:latin typeface="Arial" panose="020B0604020202020204" pitchFamily="34" charset="0"/>
              </a:rPr>
              <a:t> is an error from sensitivity of the algorithms to small fluctuations in the training set. High variance may result from an algorithm </a:t>
            </a:r>
            <a:r>
              <a:rPr lang="en-GB" b="0" i="0" dirty="0" err="1">
                <a:solidFill>
                  <a:srgbClr val="0070C0"/>
                </a:solidFill>
                <a:effectLst/>
                <a:latin typeface="Arial" panose="020B0604020202020204" pitchFamily="34" charset="0"/>
              </a:rPr>
              <a:t>modeling</a:t>
            </a:r>
            <a:r>
              <a:rPr lang="en-GB" b="0" i="0" dirty="0">
                <a:solidFill>
                  <a:srgbClr val="0070C0"/>
                </a:solidFill>
                <a:effectLst/>
                <a:latin typeface="Arial" panose="020B0604020202020204" pitchFamily="34" charset="0"/>
              </a:rPr>
              <a:t> the random noise in the training data (overfitting). The variance becomes smaller if we increase the size of your training data.</a:t>
            </a:r>
          </a:p>
          <a:p>
            <a:endParaRPr lang="en-GB" b="0" i="0" dirty="0">
              <a:solidFill>
                <a:srgbClr val="0070C0"/>
              </a:solidFill>
              <a:effectLst/>
              <a:latin typeface="Arial" panose="020B0604020202020204" pitchFamily="34" charset="0"/>
            </a:endParaRPr>
          </a:p>
          <a:p>
            <a:endParaRPr lang="en-GB" b="0" i="0" dirty="0">
              <a:solidFill>
                <a:srgbClr val="0070C0"/>
              </a:solidFill>
              <a:effectLst/>
              <a:latin typeface="Arial" panose="020B0604020202020204" pitchFamily="34" charset="0"/>
            </a:endParaRPr>
          </a:p>
          <a:p>
            <a:endParaRPr lang="en-CH" dirty="0">
              <a:solidFill>
                <a:srgbClr val="0070C0"/>
              </a:solidFill>
            </a:endParaRPr>
          </a:p>
        </p:txBody>
      </p:sp>
      <p:pic>
        <p:nvPicPr>
          <p:cNvPr id="4" name="Picture 3">
            <a:extLst>
              <a:ext uri="{FF2B5EF4-FFF2-40B4-BE49-F238E27FC236}">
                <a16:creationId xmlns:a16="http://schemas.microsoft.com/office/drawing/2014/main" id="{98D8EE0C-6EC3-2DA9-F6A2-A6C981ED63A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5BF649-7A45-A10C-552F-DCF8E330D7B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488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6DC-B875-D9B6-A225-3FEC888E2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F17E1-E310-38AE-2910-439D2E39E660}"/>
              </a:ext>
            </a:extLst>
          </p:cNvPr>
          <p:cNvSpPr>
            <a:spLocks noGrp="1"/>
          </p:cNvSpPr>
          <p:nvPr>
            <p:ph type="title"/>
          </p:nvPr>
        </p:nvSpPr>
        <p:spPr/>
        <p:txBody>
          <a:bodyPr/>
          <a:lstStyle/>
          <a:p>
            <a:r>
              <a:rPr lang="en-CH" dirty="0"/>
              <a:t>Bias and Variance</a:t>
            </a:r>
          </a:p>
        </p:txBody>
      </p:sp>
      <p:pic>
        <p:nvPicPr>
          <p:cNvPr id="8" name="Picture 7">
            <a:extLst>
              <a:ext uri="{FF2B5EF4-FFF2-40B4-BE49-F238E27FC236}">
                <a16:creationId xmlns:a16="http://schemas.microsoft.com/office/drawing/2014/main" id="{87F56A52-1EA9-9054-7F33-B919DF4501E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2E45922-DD84-6D37-C4DE-AB122E98BB5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0" name="TextBox 9">
            <a:extLst>
              <a:ext uri="{FF2B5EF4-FFF2-40B4-BE49-F238E27FC236}">
                <a16:creationId xmlns:a16="http://schemas.microsoft.com/office/drawing/2014/main" id="{F133D4A3-104E-0B0C-6D6A-C6307B2E82D2}"/>
              </a:ext>
            </a:extLst>
          </p:cNvPr>
          <p:cNvSpPr txBox="1"/>
          <p:nvPr/>
        </p:nvSpPr>
        <p:spPr>
          <a:xfrm>
            <a:off x="185316" y="2361883"/>
            <a:ext cx="11569700" cy="461665"/>
          </a:xfrm>
          <a:prstGeom prst="rect">
            <a:avLst/>
          </a:prstGeom>
          <a:noFill/>
        </p:spPr>
        <p:txBody>
          <a:bodyPr wrap="square" rtlCol="0">
            <a:spAutoFit/>
          </a:bodyPr>
          <a:lstStyle/>
          <a:p>
            <a:r>
              <a:rPr lang="en-CH" sz="2400" dirty="0">
                <a:solidFill>
                  <a:srgbClr val="0070C0"/>
                </a:solidFill>
              </a:rPr>
              <a:t>(Model prediction error)</a:t>
            </a:r>
            <a:r>
              <a:rPr lang="en-CH" sz="2400" baseline="30000" dirty="0">
                <a:solidFill>
                  <a:srgbClr val="0070C0"/>
                </a:solidFill>
              </a:rPr>
              <a:t>2  </a:t>
            </a:r>
            <a:r>
              <a:rPr lang="en-CH" sz="2400" dirty="0">
                <a:solidFill>
                  <a:srgbClr val="0070C0"/>
                </a:solidFill>
              </a:rPr>
              <a:t> =  (Model bias error)</a:t>
            </a:r>
            <a:r>
              <a:rPr lang="en-CH" sz="2400" baseline="30000" dirty="0">
                <a:solidFill>
                  <a:srgbClr val="0070C0"/>
                </a:solidFill>
              </a:rPr>
              <a:t>2 </a:t>
            </a:r>
            <a:r>
              <a:rPr lang="en-CH" sz="2400" dirty="0">
                <a:solidFill>
                  <a:srgbClr val="0070C0"/>
                </a:solidFill>
              </a:rPr>
              <a:t> +  (Model variance)  +  (Data variance)</a:t>
            </a:r>
            <a:r>
              <a:rPr lang="en-CH" sz="2400" baseline="30000" dirty="0">
                <a:solidFill>
                  <a:srgbClr val="0070C0"/>
                </a:solidFill>
              </a:rPr>
              <a:t> </a:t>
            </a:r>
            <a:endParaRPr lang="en-CH" sz="2400" dirty="0">
              <a:solidFill>
                <a:srgbClr val="0070C0"/>
              </a:solidFill>
            </a:endParaRPr>
          </a:p>
        </p:txBody>
      </p:sp>
      <p:grpSp>
        <p:nvGrpSpPr>
          <p:cNvPr id="30" name="Group 29">
            <a:extLst>
              <a:ext uri="{FF2B5EF4-FFF2-40B4-BE49-F238E27FC236}">
                <a16:creationId xmlns:a16="http://schemas.microsoft.com/office/drawing/2014/main" id="{0E54D037-E6CE-95D9-8385-69C525CA30F1}"/>
              </a:ext>
            </a:extLst>
          </p:cNvPr>
          <p:cNvGrpSpPr/>
          <p:nvPr/>
        </p:nvGrpSpPr>
        <p:grpSpPr>
          <a:xfrm>
            <a:off x="4214046" y="2971800"/>
            <a:ext cx="4198688" cy="1784529"/>
            <a:chOff x="4214046" y="2971800"/>
            <a:chExt cx="4198688" cy="1784529"/>
          </a:xfrm>
        </p:grpSpPr>
        <p:sp>
          <p:nvSpPr>
            <p:cNvPr id="11" name="TextBox 10">
              <a:extLst>
                <a:ext uri="{FF2B5EF4-FFF2-40B4-BE49-F238E27FC236}">
                  <a16:creationId xmlns:a16="http://schemas.microsoft.com/office/drawing/2014/main" id="{D534737F-87D5-F72C-339A-D095CAE53417}"/>
                </a:ext>
              </a:extLst>
            </p:cNvPr>
            <p:cNvSpPr txBox="1"/>
            <p:nvPr/>
          </p:nvSpPr>
          <p:spPr>
            <a:xfrm>
              <a:off x="6896100" y="3556000"/>
              <a:ext cx="1516634" cy="1200329"/>
            </a:xfrm>
            <a:prstGeom prst="rect">
              <a:avLst/>
            </a:prstGeom>
            <a:noFill/>
          </p:spPr>
          <p:txBody>
            <a:bodyPr wrap="none" rtlCol="0">
              <a:spAutoFit/>
            </a:bodyPr>
            <a:lstStyle/>
            <a:p>
              <a:r>
                <a:rPr lang="en-CH" sz="2400" dirty="0">
                  <a:solidFill>
                    <a:srgbClr val="FF0000"/>
                  </a:solidFill>
                </a:rPr>
                <a:t>More data</a:t>
              </a:r>
            </a:p>
            <a:p>
              <a:r>
                <a:rPr lang="en-CH" sz="2400" dirty="0">
                  <a:solidFill>
                    <a:srgbClr val="FF0000"/>
                  </a:solidFill>
                </a:rPr>
                <a:t>Bagging</a:t>
              </a:r>
            </a:p>
            <a:p>
              <a:r>
                <a:rPr lang="en-CH" sz="2400" dirty="0">
                  <a:solidFill>
                    <a:srgbClr val="FF0000"/>
                  </a:solidFill>
                </a:rPr>
                <a:t>Boosting</a:t>
              </a:r>
            </a:p>
          </p:txBody>
        </p:sp>
        <p:sp>
          <p:nvSpPr>
            <p:cNvPr id="17" name="TextBox 16">
              <a:extLst>
                <a:ext uri="{FF2B5EF4-FFF2-40B4-BE49-F238E27FC236}">
                  <a16:creationId xmlns:a16="http://schemas.microsoft.com/office/drawing/2014/main" id="{A9E5117C-A1FC-8A69-837E-694D22DBEAD8}"/>
                </a:ext>
              </a:extLst>
            </p:cNvPr>
            <p:cNvSpPr txBox="1"/>
            <p:nvPr/>
          </p:nvSpPr>
          <p:spPr>
            <a:xfrm>
              <a:off x="4214046" y="3556000"/>
              <a:ext cx="1939057" cy="1200329"/>
            </a:xfrm>
            <a:prstGeom prst="rect">
              <a:avLst/>
            </a:prstGeom>
            <a:noFill/>
          </p:spPr>
          <p:txBody>
            <a:bodyPr wrap="none" rtlCol="0">
              <a:spAutoFit/>
            </a:bodyPr>
            <a:lstStyle/>
            <a:p>
              <a:r>
                <a:rPr lang="en-CH" sz="2400" dirty="0">
                  <a:solidFill>
                    <a:srgbClr val="FF0000"/>
                  </a:solidFill>
                </a:rPr>
                <a:t>More flexible </a:t>
              </a:r>
              <a:br>
                <a:rPr lang="en-CH" sz="2400" dirty="0">
                  <a:solidFill>
                    <a:srgbClr val="FF0000"/>
                  </a:solidFill>
                </a:rPr>
              </a:br>
              <a:r>
                <a:rPr lang="en-CH" sz="2400" dirty="0">
                  <a:solidFill>
                    <a:srgbClr val="FF0000"/>
                  </a:solidFill>
                </a:rPr>
                <a:t>models</a:t>
              </a:r>
            </a:p>
            <a:p>
              <a:r>
                <a:rPr lang="en-CH" sz="2400" dirty="0">
                  <a:solidFill>
                    <a:srgbClr val="FF0000"/>
                  </a:solidFill>
                </a:rPr>
                <a:t>Boosting</a:t>
              </a:r>
            </a:p>
          </p:txBody>
        </p:sp>
        <p:sp>
          <p:nvSpPr>
            <p:cNvPr id="28" name="Down Arrow 27">
              <a:extLst>
                <a:ext uri="{FF2B5EF4-FFF2-40B4-BE49-F238E27FC236}">
                  <a16:creationId xmlns:a16="http://schemas.microsoft.com/office/drawing/2014/main" id="{989CC329-E463-0862-26DC-75BDD8C9F4DA}"/>
                </a:ext>
              </a:extLst>
            </p:cNvPr>
            <p:cNvSpPr/>
            <p:nvPr/>
          </p:nvSpPr>
          <p:spPr>
            <a:xfrm>
              <a:off x="4914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Down Arrow 28">
              <a:extLst>
                <a:ext uri="{FF2B5EF4-FFF2-40B4-BE49-F238E27FC236}">
                  <a16:creationId xmlns:a16="http://schemas.microsoft.com/office/drawing/2014/main" id="{593B0487-752D-96D5-0940-A2BF848F79DC}"/>
                </a:ext>
              </a:extLst>
            </p:cNvPr>
            <p:cNvSpPr/>
            <p:nvPr/>
          </p:nvSpPr>
          <p:spPr>
            <a:xfrm>
              <a:off x="7327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428984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55255</TotalTime>
  <Words>2707</Words>
  <Application>Microsoft Macintosh PowerPoint</Application>
  <PresentationFormat>Widescreen</PresentationFormat>
  <Paragraphs>339</Paragraphs>
  <Slides>41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Aptos</vt:lpstr>
      <vt:lpstr>Aptos Display</vt:lpstr>
      <vt:lpstr>Arial</vt:lpstr>
      <vt:lpstr>Calibri</vt:lpstr>
      <vt:lpstr>Cambria Math</vt:lpstr>
      <vt:lpstr>Lato</vt:lpstr>
      <vt:lpstr>SFMono-Regular</vt:lpstr>
      <vt:lpstr>Office Theme</vt:lpstr>
      <vt:lpstr>Ensuring More Accurate, Generalisable, and Interpretable Machine Learning Models for Bioinformatics</vt:lpstr>
      <vt:lpstr>Outline</vt:lpstr>
      <vt:lpstr>Intermediate ML</vt:lpstr>
      <vt:lpstr>Trees</vt:lpstr>
      <vt:lpstr>Trees</vt:lpstr>
      <vt:lpstr>Trees</vt:lpstr>
      <vt:lpstr>Tree hyperparameters</vt:lpstr>
      <vt:lpstr>Bias and Variance</vt:lpstr>
      <vt:lpstr>Bias and Variance</vt:lpstr>
      <vt:lpstr>Bagging and Boosting</vt:lpstr>
      <vt:lpstr>Bagging</vt:lpstr>
      <vt:lpstr>Boosting</vt:lpstr>
      <vt:lpstr>XGBoost: a scalable and flexible gradient boosting system </vt:lpstr>
      <vt:lpstr>XGBoost (for tree base classifiers)</vt:lpstr>
      <vt:lpstr>XGBoost</vt:lpstr>
      <vt:lpstr>XGBoost - square loss</vt:lpstr>
      <vt:lpstr>XGBoost - negative log likelyhood </vt:lpstr>
      <vt:lpstr>XGBoost</vt:lpstr>
      <vt:lpstr>XGBoost</vt:lpstr>
      <vt:lpstr>XGBoost</vt:lpstr>
      <vt:lpstr>XGBoost</vt:lpstr>
      <vt:lpstr>XGBoost Hyperparameters</vt:lpstr>
      <vt:lpstr>XGBoost +/-</vt:lpstr>
      <vt:lpstr>Hyperparameter optimization</vt:lpstr>
      <vt:lpstr>Hyperparameter optimization and CV</vt:lpstr>
      <vt:lpstr>Hyperopt</vt:lpstr>
      <vt:lpstr>Hyperopt’s model-based algorithm</vt:lpstr>
      <vt:lpstr>Hyperopt’s GP algorithm</vt:lpstr>
      <vt:lpstr>Hyperopt’s TPE algorithm</vt:lpstr>
      <vt:lpstr>Nested Cross-Validation (CV)</vt:lpstr>
      <vt:lpstr>Interpretable Machine Learning (IML)</vt:lpstr>
      <vt:lpstr>Interpretable Machine Learning (IML)</vt:lpstr>
      <vt:lpstr>Interpretable Machine Learning (IML)</vt:lpstr>
      <vt:lpstr>IML Guidelines</vt:lpstr>
      <vt:lpstr>IML</vt:lpstr>
      <vt:lpstr>LIME</vt:lpstr>
      <vt:lpstr>LIME: local interpretation</vt:lpstr>
      <vt:lpstr>Shapley Values</vt:lpstr>
      <vt:lpstr>Shapley Values</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73</cp:revision>
  <dcterms:created xsi:type="dcterms:W3CDTF">2024-07-02T07:56:07Z</dcterms:created>
  <dcterms:modified xsi:type="dcterms:W3CDTF">2024-10-11T16:48:21Z</dcterms:modified>
</cp:coreProperties>
</file>